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19"/>
  </p:notesMasterIdLst>
  <p:sldIdLst>
    <p:sldId id="1378" r:id="rId2"/>
    <p:sldId id="1415" r:id="rId3"/>
    <p:sldId id="1431" r:id="rId4"/>
    <p:sldId id="1429" r:id="rId5"/>
    <p:sldId id="1425" r:id="rId6"/>
    <p:sldId id="1437" r:id="rId7"/>
    <p:sldId id="1449" r:id="rId8"/>
    <p:sldId id="1436" r:id="rId9"/>
    <p:sldId id="1438" r:id="rId10"/>
    <p:sldId id="1446" r:id="rId11"/>
    <p:sldId id="1447" r:id="rId12"/>
    <p:sldId id="1448" r:id="rId13"/>
    <p:sldId id="1450" r:id="rId14"/>
    <p:sldId id="1451" r:id="rId15"/>
    <p:sldId id="1453" r:id="rId16"/>
    <p:sldId id="1452" r:id="rId17"/>
    <p:sldId id="1390" r:id="rId1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ego Fernando Betancour Palacios" initials="DFBP" lastIdx="2" clrIdx="0">
    <p:extLst>
      <p:ext uri="{19B8F6BF-5375-455C-9EA6-DF929625EA0E}">
        <p15:presenceInfo xmlns:p15="http://schemas.microsoft.com/office/powerpoint/2012/main" userId="4e9f352d8099da86" providerId="Windows Live"/>
      </p:ext>
    </p:extLst>
  </p:cmAuthor>
  <p:cmAuthor id="2" name="Victor Manuel Guevara Castro" initials="VMGC" lastIdx="1" clrIdx="1">
    <p:extLst>
      <p:ext uri="{19B8F6BF-5375-455C-9EA6-DF929625EA0E}">
        <p15:presenceInfo xmlns:p15="http://schemas.microsoft.com/office/powerpoint/2012/main" userId="b326bbba83f8aa2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18" autoAdjust="0"/>
    <p:restoredTop sz="94660"/>
  </p:normalViewPr>
  <p:slideViewPr>
    <p:cSldViewPr snapToGrid="0">
      <p:cViewPr varScale="1">
        <p:scale>
          <a:sx n="82" d="100"/>
          <a:sy n="82" d="100"/>
        </p:scale>
        <p:origin x="91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2570AB-2698-4200-A415-7586F5F461A3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FE38C629-CDA9-4191-84B9-A051FCAC370B}">
      <dgm:prSet phldrT="[Texto]"/>
      <dgm:spPr/>
      <dgm:t>
        <a:bodyPr/>
        <a:lstStyle/>
        <a:p>
          <a:r>
            <a:rPr lang="es-CO">
              <a:latin typeface="+mj-lt"/>
            </a:rPr>
            <a:t>Identificación</a:t>
          </a:r>
        </a:p>
      </dgm:t>
    </dgm:pt>
    <dgm:pt modelId="{6DD651EC-37B4-41CE-9F92-92B0388E2111}" type="parTrans" cxnId="{55372E5F-01CC-42CC-9E7F-C89FB3FDA47A}">
      <dgm:prSet/>
      <dgm:spPr/>
      <dgm:t>
        <a:bodyPr/>
        <a:lstStyle/>
        <a:p>
          <a:endParaRPr lang="es-CO" sz="2000">
            <a:latin typeface="+mj-lt"/>
          </a:endParaRPr>
        </a:p>
      </dgm:t>
    </dgm:pt>
    <dgm:pt modelId="{A1E07F65-23A6-4B01-8960-897965ECAFB4}" type="sibTrans" cxnId="{55372E5F-01CC-42CC-9E7F-C89FB3FDA47A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6E777E63-789E-41D8-858A-E7140C125377}">
      <dgm:prSet phldrT="[Texto]"/>
      <dgm:spPr/>
      <dgm:t>
        <a:bodyPr/>
        <a:lstStyle/>
        <a:p>
          <a:r>
            <a:rPr lang="es-CO">
              <a:latin typeface="+mj-lt"/>
            </a:rPr>
            <a:t>Medición</a:t>
          </a:r>
        </a:p>
      </dgm:t>
    </dgm:pt>
    <dgm:pt modelId="{FB6E4122-B7F4-482D-AA68-40A507FFCBF5}" type="parTrans" cxnId="{FB67B436-C256-4DB2-8DD2-F045982EA202}">
      <dgm:prSet/>
      <dgm:spPr/>
      <dgm:t>
        <a:bodyPr/>
        <a:lstStyle/>
        <a:p>
          <a:endParaRPr lang="es-CO" sz="2000">
            <a:latin typeface="+mj-lt"/>
          </a:endParaRPr>
        </a:p>
      </dgm:t>
    </dgm:pt>
    <dgm:pt modelId="{A7CC4E25-F1DF-4404-A5E6-BEDBEE550241}" type="sibTrans" cxnId="{FB67B436-C256-4DB2-8DD2-F045982EA202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E2E88BB2-40DD-4C6E-8ACE-B8AD36F619DF}">
      <dgm:prSet phldrT="[Texto]"/>
      <dgm:spPr/>
      <dgm:t>
        <a:bodyPr/>
        <a:lstStyle/>
        <a:p>
          <a:r>
            <a:rPr lang="es-CO">
              <a:latin typeface="+mj-lt"/>
            </a:rPr>
            <a:t>Control</a:t>
          </a:r>
        </a:p>
      </dgm:t>
    </dgm:pt>
    <dgm:pt modelId="{1B3D12EA-DB75-41ED-9326-676DC8B8FACF}" type="parTrans" cxnId="{428EB061-D786-4953-96FA-BADE2B786F7D}">
      <dgm:prSet/>
      <dgm:spPr/>
      <dgm:t>
        <a:bodyPr/>
        <a:lstStyle/>
        <a:p>
          <a:endParaRPr lang="es-CO" sz="2000">
            <a:latin typeface="+mj-lt"/>
          </a:endParaRPr>
        </a:p>
      </dgm:t>
    </dgm:pt>
    <dgm:pt modelId="{1D44E486-13A0-48B6-B63A-3E7BF41635BA}" type="sibTrans" cxnId="{428EB061-D786-4953-96FA-BADE2B786F7D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F2AACF64-CA26-4920-84CB-56E0F92D8848}">
      <dgm:prSet phldrT="[Texto]"/>
      <dgm:spPr/>
      <dgm:t>
        <a:bodyPr/>
        <a:lstStyle/>
        <a:p>
          <a:r>
            <a:rPr lang="es-CO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Monitoreo</a:t>
          </a:r>
        </a:p>
      </dgm:t>
    </dgm:pt>
    <dgm:pt modelId="{4A171E94-E2B7-4E91-A2BF-9E0AB5E6A94C}" type="parTrans" cxnId="{357E643A-7114-45EA-A930-4EB007B80A6B}">
      <dgm:prSet/>
      <dgm:spPr/>
      <dgm:t>
        <a:bodyPr/>
        <a:lstStyle/>
        <a:p>
          <a:endParaRPr lang="es-CO" sz="2000">
            <a:latin typeface="+mj-lt"/>
          </a:endParaRPr>
        </a:p>
      </dgm:t>
    </dgm:pt>
    <dgm:pt modelId="{F2E4034A-6459-4FE8-AFF2-2E6338FB42F4}" type="sibTrans" cxnId="{357E643A-7114-45EA-A930-4EB007B80A6B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40E56255-F4E2-4DCC-822C-B8F1CCE492C6}" type="pres">
      <dgm:prSet presAssocID="{DD2570AB-2698-4200-A415-7586F5F461A3}" presName="vert0" presStyleCnt="0">
        <dgm:presLayoutVars>
          <dgm:dir/>
          <dgm:animOne val="branch"/>
          <dgm:animLvl val="lvl"/>
        </dgm:presLayoutVars>
      </dgm:prSet>
      <dgm:spPr/>
    </dgm:pt>
    <dgm:pt modelId="{D3820311-DBB4-45BB-AB60-C03800EB542F}" type="pres">
      <dgm:prSet presAssocID="{FE38C629-CDA9-4191-84B9-A051FCAC370B}" presName="thickLine" presStyleLbl="alignNode1" presStyleIdx="0" presStyleCnt="4"/>
      <dgm:spPr/>
    </dgm:pt>
    <dgm:pt modelId="{2B970DC8-A0BB-4FC5-A1D1-1C5301B29C93}" type="pres">
      <dgm:prSet presAssocID="{FE38C629-CDA9-4191-84B9-A051FCAC370B}" presName="horz1" presStyleCnt="0"/>
      <dgm:spPr/>
    </dgm:pt>
    <dgm:pt modelId="{1EFDE23D-396C-4E11-AD4C-B8AC1CDD5E3C}" type="pres">
      <dgm:prSet presAssocID="{FE38C629-CDA9-4191-84B9-A051FCAC370B}" presName="tx1" presStyleLbl="revTx" presStyleIdx="0" presStyleCnt="4"/>
      <dgm:spPr/>
    </dgm:pt>
    <dgm:pt modelId="{F44E734A-8659-43FA-9483-F4A15F27FD13}" type="pres">
      <dgm:prSet presAssocID="{FE38C629-CDA9-4191-84B9-A051FCAC370B}" presName="vert1" presStyleCnt="0"/>
      <dgm:spPr/>
    </dgm:pt>
    <dgm:pt modelId="{F2EF2AC9-353D-4B51-80F8-BCDDAB53791C}" type="pres">
      <dgm:prSet presAssocID="{6E777E63-789E-41D8-858A-E7140C125377}" presName="thickLine" presStyleLbl="alignNode1" presStyleIdx="1" presStyleCnt="4"/>
      <dgm:spPr/>
    </dgm:pt>
    <dgm:pt modelId="{752E55C6-1533-4C89-AAB0-3D6B7D11A9A7}" type="pres">
      <dgm:prSet presAssocID="{6E777E63-789E-41D8-858A-E7140C125377}" presName="horz1" presStyleCnt="0"/>
      <dgm:spPr/>
    </dgm:pt>
    <dgm:pt modelId="{2F5EAF77-6033-4BCA-8CCC-CFAF92257507}" type="pres">
      <dgm:prSet presAssocID="{6E777E63-789E-41D8-858A-E7140C125377}" presName="tx1" presStyleLbl="revTx" presStyleIdx="1" presStyleCnt="4"/>
      <dgm:spPr/>
    </dgm:pt>
    <dgm:pt modelId="{186EF45D-EA98-47A5-AD83-0779FC6239E9}" type="pres">
      <dgm:prSet presAssocID="{6E777E63-789E-41D8-858A-E7140C125377}" presName="vert1" presStyleCnt="0"/>
      <dgm:spPr/>
    </dgm:pt>
    <dgm:pt modelId="{D457DAAA-0B75-468F-979B-FF12457537CE}" type="pres">
      <dgm:prSet presAssocID="{E2E88BB2-40DD-4C6E-8ACE-B8AD36F619DF}" presName="thickLine" presStyleLbl="alignNode1" presStyleIdx="2" presStyleCnt="4"/>
      <dgm:spPr/>
    </dgm:pt>
    <dgm:pt modelId="{D2B7B8AD-4A2E-4A5A-810E-FE8EA71DC222}" type="pres">
      <dgm:prSet presAssocID="{E2E88BB2-40DD-4C6E-8ACE-B8AD36F619DF}" presName="horz1" presStyleCnt="0"/>
      <dgm:spPr/>
    </dgm:pt>
    <dgm:pt modelId="{8C6D67FF-BFC8-4C44-B589-3F49346158C3}" type="pres">
      <dgm:prSet presAssocID="{E2E88BB2-40DD-4C6E-8ACE-B8AD36F619DF}" presName="tx1" presStyleLbl="revTx" presStyleIdx="2" presStyleCnt="4"/>
      <dgm:spPr/>
    </dgm:pt>
    <dgm:pt modelId="{A36E17B4-807F-4223-AB32-09D029385827}" type="pres">
      <dgm:prSet presAssocID="{E2E88BB2-40DD-4C6E-8ACE-B8AD36F619DF}" presName="vert1" presStyleCnt="0"/>
      <dgm:spPr/>
    </dgm:pt>
    <dgm:pt modelId="{853C7586-A2DD-4F25-8598-E1DBD0C914B1}" type="pres">
      <dgm:prSet presAssocID="{F2AACF64-CA26-4920-84CB-56E0F92D8848}" presName="thickLine" presStyleLbl="alignNode1" presStyleIdx="3" presStyleCnt="4"/>
      <dgm:spPr/>
    </dgm:pt>
    <dgm:pt modelId="{22F49F7E-A46A-4504-82E4-787A511D3E7E}" type="pres">
      <dgm:prSet presAssocID="{F2AACF64-CA26-4920-84CB-56E0F92D8848}" presName="horz1" presStyleCnt="0"/>
      <dgm:spPr/>
    </dgm:pt>
    <dgm:pt modelId="{2B78CAD1-4536-49DC-AAD5-36AB25B6077F}" type="pres">
      <dgm:prSet presAssocID="{F2AACF64-CA26-4920-84CB-56E0F92D8848}" presName="tx1" presStyleLbl="revTx" presStyleIdx="3" presStyleCnt="4"/>
      <dgm:spPr/>
    </dgm:pt>
    <dgm:pt modelId="{05936716-42A2-4CFA-B2DF-FD15E1FF01B3}" type="pres">
      <dgm:prSet presAssocID="{F2AACF64-CA26-4920-84CB-56E0F92D8848}" presName="vert1" presStyleCnt="0"/>
      <dgm:spPr/>
    </dgm:pt>
  </dgm:ptLst>
  <dgm:cxnLst>
    <dgm:cxn modelId="{8C5C510C-5A02-46D8-8077-391CB5F4C794}" type="presOf" srcId="{FE38C629-CDA9-4191-84B9-A051FCAC370B}" destId="{1EFDE23D-396C-4E11-AD4C-B8AC1CDD5E3C}" srcOrd="0" destOrd="0" presId="urn:microsoft.com/office/officeart/2008/layout/LinedList"/>
    <dgm:cxn modelId="{F828051E-80C1-4E21-8619-F0AD5D5D0DB3}" type="presOf" srcId="{E2E88BB2-40DD-4C6E-8ACE-B8AD36F619DF}" destId="{8C6D67FF-BFC8-4C44-B589-3F49346158C3}" srcOrd="0" destOrd="0" presId="urn:microsoft.com/office/officeart/2008/layout/LinedList"/>
    <dgm:cxn modelId="{FB67B436-C256-4DB2-8DD2-F045982EA202}" srcId="{DD2570AB-2698-4200-A415-7586F5F461A3}" destId="{6E777E63-789E-41D8-858A-E7140C125377}" srcOrd="1" destOrd="0" parTransId="{FB6E4122-B7F4-482D-AA68-40A507FFCBF5}" sibTransId="{A7CC4E25-F1DF-4404-A5E6-BEDBEE550241}"/>
    <dgm:cxn modelId="{357E643A-7114-45EA-A930-4EB007B80A6B}" srcId="{DD2570AB-2698-4200-A415-7586F5F461A3}" destId="{F2AACF64-CA26-4920-84CB-56E0F92D8848}" srcOrd="3" destOrd="0" parTransId="{4A171E94-E2B7-4E91-A2BF-9E0AB5E6A94C}" sibTransId="{F2E4034A-6459-4FE8-AFF2-2E6338FB42F4}"/>
    <dgm:cxn modelId="{55372E5F-01CC-42CC-9E7F-C89FB3FDA47A}" srcId="{DD2570AB-2698-4200-A415-7586F5F461A3}" destId="{FE38C629-CDA9-4191-84B9-A051FCAC370B}" srcOrd="0" destOrd="0" parTransId="{6DD651EC-37B4-41CE-9F92-92B0388E2111}" sibTransId="{A1E07F65-23A6-4B01-8960-897965ECAFB4}"/>
    <dgm:cxn modelId="{428EB061-D786-4953-96FA-BADE2B786F7D}" srcId="{DD2570AB-2698-4200-A415-7586F5F461A3}" destId="{E2E88BB2-40DD-4C6E-8ACE-B8AD36F619DF}" srcOrd="2" destOrd="0" parTransId="{1B3D12EA-DB75-41ED-9326-676DC8B8FACF}" sibTransId="{1D44E486-13A0-48B6-B63A-3E7BF41635BA}"/>
    <dgm:cxn modelId="{F9C69E67-063A-43E3-A3A9-13367CEAF754}" type="presOf" srcId="{F2AACF64-CA26-4920-84CB-56E0F92D8848}" destId="{2B78CAD1-4536-49DC-AAD5-36AB25B6077F}" srcOrd="0" destOrd="0" presId="urn:microsoft.com/office/officeart/2008/layout/LinedList"/>
    <dgm:cxn modelId="{D32D4E49-41F7-435E-8843-5C6C9D3D1C8B}" type="presOf" srcId="{DD2570AB-2698-4200-A415-7586F5F461A3}" destId="{40E56255-F4E2-4DCC-822C-B8F1CCE492C6}" srcOrd="0" destOrd="0" presId="urn:microsoft.com/office/officeart/2008/layout/LinedList"/>
    <dgm:cxn modelId="{E36847B5-2D0C-433E-97F8-AF35B127092B}" type="presOf" srcId="{6E777E63-789E-41D8-858A-E7140C125377}" destId="{2F5EAF77-6033-4BCA-8CCC-CFAF92257507}" srcOrd="0" destOrd="0" presId="urn:microsoft.com/office/officeart/2008/layout/LinedList"/>
    <dgm:cxn modelId="{C2BCBAA7-BDC2-4751-A41A-4FEA7A0C24C9}" type="presParOf" srcId="{40E56255-F4E2-4DCC-822C-B8F1CCE492C6}" destId="{D3820311-DBB4-45BB-AB60-C03800EB542F}" srcOrd="0" destOrd="0" presId="urn:microsoft.com/office/officeart/2008/layout/LinedList"/>
    <dgm:cxn modelId="{8600953C-CDB8-4DC0-B6FF-6D369A0B322E}" type="presParOf" srcId="{40E56255-F4E2-4DCC-822C-B8F1CCE492C6}" destId="{2B970DC8-A0BB-4FC5-A1D1-1C5301B29C93}" srcOrd="1" destOrd="0" presId="urn:microsoft.com/office/officeart/2008/layout/LinedList"/>
    <dgm:cxn modelId="{A8E5E2FB-E9F2-4B22-A448-373E3BD07484}" type="presParOf" srcId="{2B970DC8-A0BB-4FC5-A1D1-1C5301B29C93}" destId="{1EFDE23D-396C-4E11-AD4C-B8AC1CDD5E3C}" srcOrd="0" destOrd="0" presId="urn:microsoft.com/office/officeart/2008/layout/LinedList"/>
    <dgm:cxn modelId="{B1247D0A-EBEC-4971-BB22-399FE847A34F}" type="presParOf" srcId="{2B970DC8-A0BB-4FC5-A1D1-1C5301B29C93}" destId="{F44E734A-8659-43FA-9483-F4A15F27FD13}" srcOrd="1" destOrd="0" presId="urn:microsoft.com/office/officeart/2008/layout/LinedList"/>
    <dgm:cxn modelId="{1EEEC6AC-251E-4C5C-80AD-108E0E68C4ED}" type="presParOf" srcId="{40E56255-F4E2-4DCC-822C-B8F1CCE492C6}" destId="{F2EF2AC9-353D-4B51-80F8-BCDDAB53791C}" srcOrd="2" destOrd="0" presId="urn:microsoft.com/office/officeart/2008/layout/LinedList"/>
    <dgm:cxn modelId="{AD65554E-3811-4C7A-A1C3-C74534F7C2DA}" type="presParOf" srcId="{40E56255-F4E2-4DCC-822C-B8F1CCE492C6}" destId="{752E55C6-1533-4C89-AAB0-3D6B7D11A9A7}" srcOrd="3" destOrd="0" presId="urn:microsoft.com/office/officeart/2008/layout/LinedList"/>
    <dgm:cxn modelId="{71FAEBD2-CE0F-4C6C-9A20-62EFC2DB0B6A}" type="presParOf" srcId="{752E55C6-1533-4C89-AAB0-3D6B7D11A9A7}" destId="{2F5EAF77-6033-4BCA-8CCC-CFAF92257507}" srcOrd="0" destOrd="0" presId="urn:microsoft.com/office/officeart/2008/layout/LinedList"/>
    <dgm:cxn modelId="{3BBDCAE0-7DC4-4298-BBD0-218F23A1E1CB}" type="presParOf" srcId="{752E55C6-1533-4C89-AAB0-3D6B7D11A9A7}" destId="{186EF45D-EA98-47A5-AD83-0779FC6239E9}" srcOrd="1" destOrd="0" presId="urn:microsoft.com/office/officeart/2008/layout/LinedList"/>
    <dgm:cxn modelId="{A941C2FD-32F4-42A6-8F31-58189D0F0B1B}" type="presParOf" srcId="{40E56255-F4E2-4DCC-822C-B8F1CCE492C6}" destId="{D457DAAA-0B75-468F-979B-FF12457537CE}" srcOrd="4" destOrd="0" presId="urn:microsoft.com/office/officeart/2008/layout/LinedList"/>
    <dgm:cxn modelId="{0AB77A68-1E35-43AC-9253-AB752AFF7360}" type="presParOf" srcId="{40E56255-F4E2-4DCC-822C-B8F1CCE492C6}" destId="{D2B7B8AD-4A2E-4A5A-810E-FE8EA71DC222}" srcOrd="5" destOrd="0" presId="urn:microsoft.com/office/officeart/2008/layout/LinedList"/>
    <dgm:cxn modelId="{5BDAC25D-BC29-4056-B8F7-3D4852138F25}" type="presParOf" srcId="{D2B7B8AD-4A2E-4A5A-810E-FE8EA71DC222}" destId="{8C6D67FF-BFC8-4C44-B589-3F49346158C3}" srcOrd="0" destOrd="0" presId="urn:microsoft.com/office/officeart/2008/layout/LinedList"/>
    <dgm:cxn modelId="{EA780F12-FAD8-419F-AD03-0B703752E438}" type="presParOf" srcId="{D2B7B8AD-4A2E-4A5A-810E-FE8EA71DC222}" destId="{A36E17B4-807F-4223-AB32-09D029385827}" srcOrd="1" destOrd="0" presId="urn:microsoft.com/office/officeart/2008/layout/LinedList"/>
    <dgm:cxn modelId="{716DF7F9-3628-42BB-8244-4BDA5FF3CA37}" type="presParOf" srcId="{40E56255-F4E2-4DCC-822C-B8F1CCE492C6}" destId="{853C7586-A2DD-4F25-8598-E1DBD0C914B1}" srcOrd="6" destOrd="0" presId="urn:microsoft.com/office/officeart/2008/layout/LinedList"/>
    <dgm:cxn modelId="{E6284F9C-3F5F-43BC-A072-A9246F51EF50}" type="presParOf" srcId="{40E56255-F4E2-4DCC-822C-B8F1CCE492C6}" destId="{22F49F7E-A46A-4504-82E4-787A511D3E7E}" srcOrd="7" destOrd="0" presId="urn:microsoft.com/office/officeart/2008/layout/LinedList"/>
    <dgm:cxn modelId="{1D8D1DF1-62A2-4F82-ABCA-5ED4F9B95241}" type="presParOf" srcId="{22F49F7E-A46A-4504-82E4-787A511D3E7E}" destId="{2B78CAD1-4536-49DC-AAD5-36AB25B6077F}" srcOrd="0" destOrd="0" presId="urn:microsoft.com/office/officeart/2008/layout/LinedList"/>
    <dgm:cxn modelId="{5871DF92-8FDE-4AD0-9F18-A88B50A7D236}" type="presParOf" srcId="{22F49F7E-A46A-4504-82E4-787A511D3E7E}" destId="{05936716-42A2-4CFA-B2DF-FD15E1FF01B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820311-DBB4-45BB-AB60-C03800EB542F}">
      <dsp:nvSpPr>
        <dsp:cNvPr id="0" name=""/>
        <dsp:cNvSpPr/>
      </dsp:nvSpPr>
      <dsp:spPr>
        <a:xfrm>
          <a:off x="0" y="0"/>
          <a:ext cx="61112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FDE23D-396C-4E11-AD4C-B8AC1CDD5E3C}">
      <dsp:nvSpPr>
        <dsp:cNvPr id="0" name=""/>
        <dsp:cNvSpPr/>
      </dsp:nvSpPr>
      <dsp:spPr>
        <a:xfrm>
          <a:off x="0" y="0"/>
          <a:ext cx="6111297" cy="1143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5200" kern="1200">
              <a:latin typeface="+mj-lt"/>
            </a:rPr>
            <a:t>Identificación</a:t>
          </a:r>
        </a:p>
      </dsp:txBody>
      <dsp:txXfrm>
        <a:off x="0" y="0"/>
        <a:ext cx="6111297" cy="1143186"/>
      </dsp:txXfrm>
    </dsp:sp>
    <dsp:sp modelId="{F2EF2AC9-353D-4B51-80F8-BCDDAB53791C}">
      <dsp:nvSpPr>
        <dsp:cNvPr id="0" name=""/>
        <dsp:cNvSpPr/>
      </dsp:nvSpPr>
      <dsp:spPr>
        <a:xfrm>
          <a:off x="0" y="1143186"/>
          <a:ext cx="611129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EAF77-6033-4BCA-8CCC-CFAF92257507}">
      <dsp:nvSpPr>
        <dsp:cNvPr id="0" name=""/>
        <dsp:cNvSpPr/>
      </dsp:nvSpPr>
      <dsp:spPr>
        <a:xfrm>
          <a:off x="0" y="1143186"/>
          <a:ext cx="6111297" cy="1143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5200" kern="1200">
              <a:latin typeface="+mj-lt"/>
            </a:rPr>
            <a:t>Medición</a:t>
          </a:r>
        </a:p>
      </dsp:txBody>
      <dsp:txXfrm>
        <a:off x="0" y="1143186"/>
        <a:ext cx="6111297" cy="1143186"/>
      </dsp:txXfrm>
    </dsp:sp>
    <dsp:sp modelId="{D457DAAA-0B75-468F-979B-FF12457537CE}">
      <dsp:nvSpPr>
        <dsp:cNvPr id="0" name=""/>
        <dsp:cNvSpPr/>
      </dsp:nvSpPr>
      <dsp:spPr>
        <a:xfrm>
          <a:off x="0" y="2286373"/>
          <a:ext cx="611129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D67FF-BFC8-4C44-B589-3F49346158C3}">
      <dsp:nvSpPr>
        <dsp:cNvPr id="0" name=""/>
        <dsp:cNvSpPr/>
      </dsp:nvSpPr>
      <dsp:spPr>
        <a:xfrm>
          <a:off x="0" y="2286373"/>
          <a:ext cx="6111297" cy="1143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5200" kern="1200">
              <a:latin typeface="+mj-lt"/>
            </a:rPr>
            <a:t>Control</a:t>
          </a:r>
        </a:p>
      </dsp:txBody>
      <dsp:txXfrm>
        <a:off x="0" y="2286373"/>
        <a:ext cx="6111297" cy="1143186"/>
      </dsp:txXfrm>
    </dsp:sp>
    <dsp:sp modelId="{853C7586-A2DD-4F25-8598-E1DBD0C914B1}">
      <dsp:nvSpPr>
        <dsp:cNvPr id="0" name=""/>
        <dsp:cNvSpPr/>
      </dsp:nvSpPr>
      <dsp:spPr>
        <a:xfrm>
          <a:off x="0" y="3429560"/>
          <a:ext cx="611129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78CAD1-4536-49DC-AAD5-36AB25B6077F}">
      <dsp:nvSpPr>
        <dsp:cNvPr id="0" name=""/>
        <dsp:cNvSpPr/>
      </dsp:nvSpPr>
      <dsp:spPr>
        <a:xfrm>
          <a:off x="0" y="3429560"/>
          <a:ext cx="6111297" cy="1143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52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Monitoreo</a:t>
          </a:r>
        </a:p>
      </dsp:txBody>
      <dsp:txXfrm>
        <a:off x="0" y="3429560"/>
        <a:ext cx="6111297" cy="11431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A616C-55B0-4049-8F2C-AAEB9A47D486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23ACA-02A2-437B-B817-4F56CC1B21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711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CB031-D190-4D9F-B844-09B76FE62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FBED0C-5403-4B82-A69D-E6C6DE501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1C0CD3-E141-499D-B03C-5F4BDAF77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8F9848-9D23-4CD4-B4B9-5010D6DF2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29D001-2FAD-4ADA-A11E-C4968126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439665B-1E0E-4640-9365-A6648036E8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196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801DC3-2881-44F1-A167-74D22F60A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AE4343-0663-414C-9B93-9D24B688B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4AC335-8A3D-4B84-B2E4-6D04C8905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284EAC-5886-4D7C-8235-E9A598A50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DC6BDC-C757-467E-A115-82A2821C2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2BFD7E4-40E4-40A5-B93E-0961218862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224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EB8D25-2784-4AF2-B05D-D2F6215C5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499F6F-6374-4680-AA82-2CEAB8429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F33751-CE77-4297-B20A-23BA30BEF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8C3948-E649-4E33-B0E6-51A34C097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B1B8C0-D7F0-4B5E-99F6-8BF1D6519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268D6EF-0BB7-4614-9D09-2C8CE1F664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0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764C42-07C4-4600-9C64-C14BDA2A0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602867-4DE2-40DD-B3E8-8C9D1615E5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831EC2-4F18-4A89-9B90-F7A87BC5C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72D4D35-68A8-4000-A8A2-11D8DB39F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138459-87EA-487E-B628-C5C72B59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EF33E4-65D9-4413-A9E9-75DABC370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A4A2CFF-9C88-4995-B3BB-522DD42791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1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09133-BF6C-4CB0-BF7B-82BF78CEE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CDF947-CA96-4CCA-96E5-71BE6D1FF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008B7C-0C5F-4517-BED2-5BE47124E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152F8CE-A79F-4EF2-8168-63AB57F0E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D2B8792-A44E-4CB4-B815-2653A78912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54D61ED-AF95-4AD3-883B-E345295E9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89257C-9085-4166-91F7-8FD0AA82A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4882215-AF73-4F88-918B-2DE0E1C0B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2270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7A607B-48C7-49ED-B6FC-EA6385338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D65BAD9-7E17-4581-BD3E-1B6DE4B47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99E03BF-48A8-447C-B392-18CD5330E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FD0BE3-E9B5-4A24-BF21-DC157E480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A2A71A-3A9A-4BCA-845E-539891EC55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92DB768-0465-408F-B595-B73CD778D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6925194-F475-4A69-B1E4-F4AC247DC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2338C42-7AA2-45B7-8D22-AF085CD1E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514340B-8B12-4C43-8F4F-674C0A030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6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104C9-65CF-4811-9FA1-E3B828767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93182B-E046-48D1-891F-55FEFFD3D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409CF0-319B-459F-8086-BC5911D17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B7D316-3EEF-4BB8-B224-88A15998C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540EFA-D01C-4482-9BF0-47B668387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D37D44-87C4-47EB-8D4D-D50EF2BDB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1B29214-A62A-4F49-9B9C-403A9D280E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8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2AD8F8-54D2-482E-9C69-DFA982A2A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2C289F7-E6BC-4FDB-B0F6-6AFF44FA4E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E13B91-1E66-4199-B644-4DDA97A84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BD3096-66C8-41EA-A320-63FB1F2E5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4B7057-912A-4269-AE83-E1784F442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285CC8-BED4-4B8C-9313-16E809ACB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593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7D024A-68FE-4F06-9C69-2A68C7C75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E71942-7B06-4748-BCE1-1B04C33DC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B810BD-C10B-45E9-AABF-AF393B968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2D5D68-7897-422B-989E-60042929B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00535C-042C-483C-ABBC-B09EC220E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235F04B-8E61-4A2B-A178-89413C5371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5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8A4887-FE83-446A-8D94-0E21A8BA52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82659C-CF48-43DA-82EE-0DEE9AD800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2381E4-6607-49E3-A442-D58A5BF48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50A6D9-2DB2-47B6-9E66-8BDCE1C91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8B8B5B-A2CF-4CBB-B214-8DC1207CB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AB9D7C4-51EC-46E9-B6CC-4FD049C661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3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5DE066-6C0A-40AD-89C0-A0B387276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477B0B-A36D-4B32-9392-8762CBC86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3E44F9-8772-46FD-A2E7-FC82093A1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E23D1-6357-4DDE-A352-7EC2CB6D9541}" type="datetimeFigureOut">
              <a:rPr lang="es-CO" smtClean="0"/>
              <a:t>9/06/2021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CB801E-3052-4AD8-94FB-D7BBCD346F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F9D44B-6622-4899-AC92-4353030A9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8412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BC95BAC-5A0E-483B-9220-30A2D80F2F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ln>
            <a:solidFill>
              <a:srgbClr val="FFC100"/>
            </a:solidFill>
          </a:ln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365B89BF-FFF0-4221-BFCF-D034485DC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046" y="4051495"/>
            <a:ext cx="11685365" cy="1826383"/>
          </a:xfrm>
        </p:spPr>
        <p:txBody>
          <a:bodyPr>
            <a:normAutofit/>
          </a:bodyPr>
          <a:lstStyle/>
          <a:p>
            <a:pPr algn="ctr"/>
            <a:r>
              <a:rPr lang="es-CO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IMPLEMENTACIÓN GRUPAL SARC”</a:t>
            </a:r>
            <a:br>
              <a:rPr lang="es-CO" sz="4800" dirty="0"/>
            </a:br>
            <a:r>
              <a:rPr lang="es-CO" sz="4800" dirty="0"/>
              <a:t>“</a:t>
            </a:r>
            <a:r>
              <a:rPr lang="es-MX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Cosechas de Créditos</a:t>
            </a:r>
            <a:r>
              <a:rPr lang="es-CO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s-CO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1BC6DF8D-F4F4-4373-82C0-564D7525D3A7}"/>
              </a:ext>
            </a:extLst>
          </p:cNvPr>
          <p:cNvSpPr txBox="1">
            <a:spLocks/>
          </p:cNvSpPr>
          <p:nvPr/>
        </p:nvSpPr>
        <p:spPr>
          <a:xfrm>
            <a:off x="1849899" y="6178062"/>
            <a:ext cx="8492199" cy="6799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Junio 10 de 2021</a:t>
            </a:r>
            <a:endParaRPr lang="es-CO" sz="2000" b="1" dirty="0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F5341F4-AE19-4E06-8FEA-28AF5BF6FF8B}"/>
              </a:ext>
            </a:extLst>
          </p:cNvPr>
          <p:cNvCxnSpPr/>
          <p:nvPr/>
        </p:nvCxnSpPr>
        <p:spPr>
          <a:xfrm>
            <a:off x="-1" y="4051495"/>
            <a:ext cx="12192001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199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9">
            <a:extLst>
              <a:ext uri="{FF2B5EF4-FFF2-40B4-BE49-F238E27FC236}">
                <a16:creationId xmlns:a16="http://schemas.microsoft.com/office/drawing/2014/main" id="{1D9F7BF7-0470-4643-98A4-6BC35B3D4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157694" cy="4950634"/>
          </a:xfrm>
          <a:custGeom>
            <a:avLst/>
            <a:gdLst>
              <a:gd name="connsiteX0" fmla="*/ 5157694 w 5157694"/>
              <a:gd name="connsiteY0" fmla="*/ 0 h 4950634"/>
              <a:gd name="connsiteX1" fmla="*/ 263400 w 5157694"/>
              <a:gd name="connsiteY1" fmla="*/ 0 h 4950634"/>
              <a:gd name="connsiteX2" fmla="*/ 161950 w 5157694"/>
              <a:gd name="connsiteY2" fmla="*/ 277179 h 4950634"/>
              <a:gd name="connsiteX3" fmla="*/ 0 w 5157694"/>
              <a:gd name="connsiteY3" fmla="*/ 1348379 h 4950634"/>
              <a:gd name="connsiteX4" fmla="*/ 3602256 w 5157694"/>
              <a:gd name="connsiteY4" fmla="*/ 4950634 h 4950634"/>
              <a:gd name="connsiteX5" fmla="*/ 4984183 w 5157694"/>
              <a:gd name="connsiteY5" fmla="*/ 4676036 h 4950634"/>
              <a:gd name="connsiteX6" fmla="*/ 5157694 w 5157694"/>
              <a:gd name="connsiteY6" fmla="*/ 4598233 h 495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7694" h="4950634">
                <a:moveTo>
                  <a:pt x="5157694" y="0"/>
                </a:moveTo>
                <a:lnTo>
                  <a:pt x="263400" y="0"/>
                </a:lnTo>
                <a:lnTo>
                  <a:pt x="161950" y="277179"/>
                </a:lnTo>
                <a:cubicBezTo>
                  <a:pt x="56700" y="615571"/>
                  <a:pt x="0" y="975354"/>
                  <a:pt x="0" y="1348379"/>
                </a:cubicBezTo>
                <a:cubicBezTo>
                  <a:pt x="0" y="3337849"/>
                  <a:pt x="1612786" y="4950634"/>
                  <a:pt x="3602256" y="4950634"/>
                </a:cubicBezTo>
                <a:cubicBezTo>
                  <a:pt x="4091852" y="4950634"/>
                  <a:pt x="4558635" y="4852960"/>
                  <a:pt x="4984183" y="4676036"/>
                </a:cubicBezTo>
                <a:lnTo>
                  <a:pt x="5157694" y="459823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11">
            <a:extLst>
              <a:ext uri="{FF2B5EF4-FFF2-40B4-BE49-F238E27FC236}">
                <a16:creationId xmlns:a16="http://schemas.microsoft.com/office/drawing/2014/main" id="{644AD5F1-5EFA-450C-8A99-3B23B033F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4931983" cy="4724929"/>
          </a:xfrm>
          <a:custGeom>
            <a:avLst/>
            <a:gdLst>
              <a:gd name="connsiteX0" fmla="*/ 4931983 w 4931983"/>
              <a:gd name="connsiteY0" fmla="*/ 0 h 4724929"/>
              <a:gd name="connsiteX1" fmla="*/ 281761 w 4931983"/>
              <a:gd name="connsiteY1" fmla="*/ 0 h 4724929"/>
              <a:gd name="connsiteX2" fmla="*/ 265347 w 4931983"/>
              <a:gd name="connsiteY2" fmla="*/ 34074 h 4724929"/>
              <a:gd name="connsiteX3" fmla="*/ 0 w 4931983"/>
              <a:gd name="connsiteY3" fmla="*/ 1348380 h 4724929"/>
              <a:gd name="connsiteX4" fmla="*/ 3376549 w 4931983"/>
              <a:gd name="connsiteY4" fmla="*/ 4724929 h 4724929"/>
              <a:gd name="connsiteX5" fmla="*/ 4840423 w 4931983"/>
              <a:gd name="connsiteY5" fmla="*/ 4391965 h 4724929"/>
              <a:gd name="connsiteX6" fmla="*/ 4931983 w 4931983"/>
              <a:gd name="connsiteY6" fmla="*/ 4341519 h 472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1983" h="4724929">
                <a:moveTo>
                  <a:pt x="4931983" y="0"/>
                </a:moveTo>
                <a:lnTo>
                  <a:pt x="281761" y="0"/>
                </a:lnTo>
                <a:lnTo>
                  <a:pt x="265347" y="34074"/>
                </a:lnTo>
                <a:cubicBezTo>
                  <a:pt x="94485" y="438040"/>
                  <a:pt x="0" y="882177"/>
                  <a:pt x="0" y="1348380"/>
                </a:cubicBezTo>
                <a:cubicBezTo>
                  <a:pt x="0" y="3213197"/>
                  <a:pt x="1511732" y="4724929"/>
                  <a:pt x="3376549" y="4724929"/>
                </a:cubicBezTo>
                <a:cubicBezTo>
                  <a:pt x="3901029" y="4724929"/>
                  <a:pt x="4397579" y="4605349"/>
                  <a:pt x="4840423" y="4391965"/>
                </a:cubicBezTo>
                <a:lnTo>
                  <a:pt x="4931983" y="43415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5 CuadroTexto">
            <a:extLst>
              <a:ext uri="{FF2B5EF4-FFF2-40B4-BE49-F238E27FC236}">
                <a16:creationId xmlns:a16="http://schemas.microsoft.com/office/drawing/2014/main" id="{41082912-ACD8-48AB-93CA-3539ED26AADF}"/>
              </a:ext>
            </a:extLst>
          </p:cNvPr>
          <p:cNvSpPr txBox="1"/>
          <p:nvPr/>
        </p:nvSpPr>
        <p:spPr>
          <a:xfrm>
            <a:off x="801098" y="603504"/>
            <a:ext cx="3221067" cy="3036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 </a:t>
            </a:r>
            <a:r>
              <a:rPr lang="en-US" sz="4400" b="1" kern="120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ETAPAS DEL SARC</a:t>
            </a:r>
          </a:p>
        </p:txBody>
      </p:sp>
      <p:graphicFrame>
        <p:nvGraphicFramePr>
          <p:cNvPr id="5" name="6 Diagrama">
            <a:extLst>
              <a:ext uri="{FF2B5EF4-FFF2-40B4-BE49-F238E27FC236}">
                <a16:creationId xmlns:a16="http://schemas.microsoft.com/office/drawing/2014/main" id="{50EB878B-C091-4446-90B6-565CF5AF20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5968193"/>
              </p:ext>
            </p:extLst>
          </p:nvPr>
        </p:nvGraphicFramePr>
        <p:xfrm>
          <a:off x="5683624" y="1409700"/>
          <a:ext cx="6111297" cy="4572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9882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74FCC03-4B0E-423A-963C-FD5926755F0F}"/>
              </a:ext>
            </a:extLst>
          </p:cNvPr>
          <p:cNvSpPr/>
          <p:nvPr/>
        </p:nvSpPr>
        <p:spPr>
          <a:xfrm>
            <a:off x="93306" y="790548"/>
            <a:ext cx="6718041" cy="12828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>
                <a:latin typeface="+mj-lt"/>
                <a:ea typeface="+mj-ea"/>
                <a:cs typeface="+mj-cs"/>
              </a:rPr>
              <a:t>Numeral 5.2.2. CBCF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 err="1">
                <a:latin typeface="+mj-lt"/>
                <a:ea typeface="+mj-ea"/>
                <a:cs typeface="+mj-cs"/>
              </a:rPr>
              <a:t>Proceso</a:t>
            </a:r>
            <a:r>
              <a:rPr lang="en-US" sz="3400" dirty="0">
                <a:latin typeface="+mj-lt"/>
                <a:ea typeface="+mj-ea"/>
                <a:cs typeface="+mj-cs"/>
              </a:rPr>
              <a:t> de </a:t>
            </a:r>
            <a:r>
              <a:rPr lang="en-US" sz="3400" dirty="0" err="1">
                <a:latin typeface="+mj-lt"/>
                <a:ea typeface="+mj-ea"/>
                <a:cs typeface="+mj-cs"/>
              </a:rPr>
              <a:t>Seguimiento</a:t>
            </a:r>
            <a:r>
              <a:rPr lang="en-US" sz="3400" dirty="0">
                <a:latin typeface="+mj-lt"/>
                <a:ea typeface="+mj-ea"/>
                <a:cs typeface="+mj-cs"/>
              </a:rPr>
              <a:t> y control 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66BA009-317C-4FBE-AACA-DE71F32D54D2}"/>
              </a:ext>
            </a:extLst>
          </p:cNvPr>
          <p:cNvSpPr/>
          <p:nvPr/>
        </p:nvSpPr>
        <p:spPr>
          <a:xfrm>
            <a:off x="195943" y="2872899"/>
            <a:ext cx="624217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/>
              <a:t>Numeral 5.2.2.1 CBCF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</a:t>
            </a:r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monitoreo</a:t>
            </a:r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cartera</a:t>
            </a:r>
            <a:endParaRPr lang="en-U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Grupos de personas multicolores de madera. Foto Premium ">
            <a:extLst>
              <a:ext uri="{FF2B5EF4-FFF2-40B4-BE49-F238E27FC236}">
                <a16:creationId xmlns:a16="http://schemas.microsoft.com/office/drawing/2014/main" id="{4794794F-D353-480D-A88C-1023BF676E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0" r="22489" b="-1"/>
          <a:stretch/>
        </p:blipFill>
        <p:spPr bwMode="auto">
          <a:xfrm>
            <a:off x="6668280" y="10"/>
            <a:ext cx="5522197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126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5C26858-8D47-42F6-9D83-C3D4CC3C711B}"/>
              </a:ext>
            </a:extLst>
          </p:cNvPr>
          <p:cNvSpPr/>
          <p:nvPr/>
        </p:nvSpPr>
        <p:spPr>
          <a:xfrm>
            <a:off x="958506" y="800392"/>
            <a:ext cx="10264697" cy="1212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Numeral 5.2.2.1 CBCF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u="sng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Proceso de monitoreo de cartera</a:t>
            </a:r>
            <a:endParaRPr lang="en-US" sz="3700" u="sng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DFC30B8-F1E6-4C16-883B-DDE5B503B53C}"/>
              </a:ext>
            </a:extLst>
          </p:cNvPr>
          <p:cNvSpPr/>
          <p:nvPr/>
        </p:nvSpPr>
        <p:spPr>
          <a:xfrm>
            <a:off x="1119322" y="2234452"/>
            <a:ext cx="10170719" cy="4199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  <a:tabLst>
                <a:tab pos="2496820" algn="l"/>
              </a:tabLst>
            </a:pPr>
            <a:r>
              <a:rPr lang="en-US" sz="3600" dirty="0"/>
              <a:t>Dentro de las </a:t>
            </a:r>
            <a:r>
              <a:rPr lang="en-US" sz="3600" dirty="0" err="1"/>
              <a:t>técnicas</a:t>
            </a:r>
            <a:r>
              <a:rPr lang="en-US" sz="3600" dirty="0"/>
              <a:t> que las </a:t>
            </a:r>
            <a:r>
              <a:rPr lang="en-US" sz="3600" dirty="0" err="1"/>
              <a:t>organizaciones</a:t>
            </a:r>
            <a:r>
              <a:rPr lang="en-US" sz="3600" dirty="0"/>
              <a:t> </a:t>
            </a:r>
            <a:r>
              <a:rPr lang="en-US" sz="3600" dirty="0" err="1"/>
              <a:t>podrían</a:t>
            </a:r>
            <a:r>
              <a:rPr lang="en-US" sz="3600" dirty="0"/>
              <a:t> </a:t>
            </a:r>
            <a:r>
              <a:rPr lang="en-US" sz="3600" dirty="0" err="1"/>
              <a:t>adoptar</a:t>
            </a:r>
            <a:r>
              <a:rPr lang="en-US" sz="3600" dirty="0"/>
              <a:t> para el 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monitoreo</a:t>
            </a:r>
            <a:r>
              <a:rPr lang="en-US" sz="3600" dirty="0"/>
              <a:t> de </a:t>
            </a:r>
            <a:r>
              <a:rPr lang="en-US" sz="3600" dirty="0" err="1"/>
              <a:t>comportamiento</a:t>
            </a:r>
            <a:r>
              <a:rPr lang="en-US" sz="3600" dirty="0"/>
              <a:t> de la </a:t>
            </a:r>
            <a:r>
              <a:rPr lang="en-US" sz="3600" dirty="0" err="1"/>
              <a:t>cartera</a:t>
            </a:r>
            <a:r>
              <a:rPr lang="en-US" sz="3600" dirty="0"/>
              <a:t> de </a:t>
            </a:r>
            <a:r>
              <a:rPr lang="en-US" sz="3600" dirty="0" err="1"/>
              <a:t>créditos</a:t>
            </a:r>
            <a:r>
              <a:rPr lang="en-US" sz="3600" dirty="0"/>
              <a:t>,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encuentra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el 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análisis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 de 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cosechas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matrices de 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transición</a:t>
            </a:r>
            <a:r>
              <a:rPr lang="en-US" sz="3600" dirty="0"/>
              <a:t>, la </a:t>
            </a:r>
            <a:r>
              <a:rPr lang="en-US" sz="3600" dirty="0" err="1"/>
              <a:t>construcción</a:t>
            </a:r>
            <a:r>
              <a:rPr lang="en-US" sz="3600" dirty="0"/>
              <a:t> de </a:t>
            </a:r>
            <a:r>
              <a:rPr lang="en-US" sz="3600" dirty="0" err="1"/>
              <a:t>indicadores</a:t>
            </a:r>
            <a:r>
              <a:rPr lang="en-US" sz="3600" dirty="0"/>
              <a:t> de </a:t>
            </a:r>
            <a:r>
              <a:rPr lang="en-US" sz="3600" dirty="0" err="1"/>
              <a:t>morosidad</a:t>
            </a:r>
            <a:r>
              <a:rPr lang="en-US" sz="3600" dirty="0"/>
              <a:t> de la </a:t>
            </a:r>
            <a:r>
              <a:rPr lang="en-US" sz="3600" dirty="0" err="1"/>
              <a:t>cartera</a:t>
            </a:r>
            <a:r>
              <a:rPr lang="en-US" sz="3600" dirty="0"/>
              <a:t> bajo </a:t>
            </a:r>
            <a:r>
              <a:rPr lang="en-US" sz="3600" dirty="0" err="1"/>
              <a:t>criterios</a:t>
            </a:r>
            <a:r>
              <a:rPr lang="en-US" sz="3600" dirty="0"/>
              <a:t> de </a:t>
            </a:r>
            <a:r>
              <a:rPr lang="en-US" sz="3600" dirty="0" err="1"/>
              <a:t>segmentación</a:t>
            </a:r>
            <a:r>
              <a:rPr lang="en-US" sz="3600" dirty="0"/>
              <a:t> tales </a:t>
            </a:r>
            <a:r>
              <a:rPr lang="en-US" sz="3600" dirty="0" err="1"/>
              <a:t>como</a:t>
            </a:r>
            <a:r>
              <a:rPr lang="en-US" sz="3600" dirty="0"/>
              <a:t> </a:t>
            </a:r>
            <a:r>
              <a:rPr lang="en-US" sz="3600" dirty="0" err="1"/>
              <a:t>líneas</a:t>
            </a:r>
            <a:r>
              <a:rPr lang="en-US" sz="3600" dirty="0"/>
              <a:t> de </a:t>
            </a:r>
            <a:r>
              <a:rPr lang="en-US" sz="3600" dirty="0" err="1"/>
              <a:t>negocio</a:t>
            </a:r>
            <a:r>
              <a:rPr lang="en-US" sz="3600" dirty="0"/>
              <a:t>, </a:t>
            </a:r>
            <a:r>
              <a:rPr lang="en-US" sz="3600" dirty="0" err="1"/>
              <a:t>actividades</a:t>
            </a:r>
            <a:r>
              <a:rPr lang="en-US" sz="3600" dirty="0"/>
              <a:t> </a:t>
            </a:r>
            <a:r>
              <a:rPr lang="en-US" sz="3600" dirty="0" err="1"/>
              <a:t>económicas</a:t>
            </a:r>
            <a:r>
              <a:rPr lang="en-US" sz="3600" dirty="0"/>
              <a:t>, </a:t>
            </a:r>
            <a:r>
              <a:rPr lang="en-US" sz="3600" dirty="0" err="1"/>
              <a:t>ubicación</a:t>
            </a:r>
            <a:r>
              <a:rPr lang="en-US" sz="3600" dirty="0"/>
              <a:t> </a:t>
            </a:r>
            <a:r>
              <a:rPr lang="en-US" sz="3600" dirty="0" err="1"/>
              <a:t>geográfica</a:t>
            </a:r>
            <a:r>
              <a:rPr lang="en-US" sz="3600" dirty="0"/>
              <a:t>, entre </a:t>
            </a:r>
            <a:r>
              <a:rPr lang="en-US" sz="3600" dirty="0" err="1"/>
              <a:t>otras</a:t>
            </a:r>
            <a:r>
              <a:rPr lang="en-US" sz="3600" dirty="0"/>
              <a:t>. 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  <a:tabLst>
                <a:tab pos="2496820" algn="l"/>
              </a:tabLst>
            </a:pPr>
            <a:endParaRPr lang="es-MX" sz="3600" dirty="0"/>
          </a:p>
          <a:p>
            <a:pPr algn="just">
              <a:lnSpc>
                <a:spcPct val="90000"/>
              </a:lnSpc>
              <a:spcAft>
                <a:spcPts val="600"/>
              </a:spcAft>
              <a:tabLst>
                <a:tab pos="2496820" algn="l"/>
              </a:tabLst>
            </a:pPr>
            <a:r>
              <a:rPr lang="es-MX" sz="3600" dirty="0"/>
              <a:t>El monitoreo de la cartera lo deberá realizar </a:t>
            </a: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responsable de la gestión del riesgo crédito de </a:t>
            </a:r>
            <a:r>
              <a:rPr lang="es-MX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forma mensual </a:t>
            </a:r>
            <a:r>
              <a:rPr lang="es-MX" sz="3600" dirty="0"/>
              <a:t>y los resultados que se generen </a:t>
            </a:r>
            <a:r>
              <a:rPr lang="es-MX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deberán darse a conocer al Comité de Riesgos</a:t>
            </a:r>
            <a:r>
              <a:rPr lang="es-MX" sz="3600" dirty="0">
                <a:highlight>
                  <a:srgbClr val="FFFF00"/>
                </a:highlight>
              </a:rPr>
              <a:t>. </a:t>
            </a:r>
            <a:endParaRPr lang="en-US" sz="36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30690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54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56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Concepto de solución y efecto domino. desactivado y enfoque de cerca. enfoque selectivo.">
            <a:extLst>
              <a:ext uri="{FF2B5EF4-FFF2-40B4-BE49-F238E27FC236}">
                <a16:creationId xmlns:a16="http://schemas.microsoft.com/office/drawing/2014/main" id="{B44FA42F-3EA1-4D68-A533-6D893ACA25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0"/>
          <a:stretch/>
        </p:blipFill>
        <p:spPr bwMode="auto">
          <a:xfrm>
            <a:off x="20" y="10"/>
            <a:ext cx="84502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ángulo 33">
            <a:extLst>
              <a:ext uri="{FF2B5EF4-FFF2-40B4-BE49-F238E27FC236}">
                <a16:creationId xmlns:a16="http://schemas.microsoft.com/office/drawing/2014/main" id="{2AC56ECE-517E-40CD-995B-E3A86E87784A}"/>
              </a:ext>
            </a:extLst>
          </p:cNvPr>
          <p:cNvSpPr/>
          <p:nvPr/>
        </p:nvSpPr>
        <p:spPr>
          <a:xfrm>
            <a:off x="154723" y="1997982"/>
            <a:ext cx="6684615" cy="1627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Proceso</a:t>
            </a:r>
            <a:r>
              <a:rPr lang="en-US" sz="36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de </a:t>
            </a:r>
            <a:r>
              <a:rPr lang="en-US" sz="3600" b="1" kern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Seguimiento</a:t>
            </a:r>
            <a:r>
              <a:rPr lang="en-US" sz="36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y Control</a:t>
            </a:r>
          </a:p>
        </p:txBody>
      </p:sp>
      <p:pic>
        <p:nvPicPr>
          <p:cNvPr id="4" name="Picture 2" descr="G:\Victor Manuel\5 Capacit y Asesor\99 SIAR Capacitación\0 Proyecto Vmgc\1 Imagenes\Riesgo 17.jpg">
            <a:extLst>
              <a:ext uri="{FF2B5EF4-FFF2-40B4-BE49-F238E27FC236}">
                <a16:creationId xmlns:a16="http://schemas.microsoft.com/office/drawing/2014/main" id="{5C143B80-0173-473F-BE0B-C43208C9C9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7127" r="2" b="2"/>
          <a:stretch/>
        </p:blipFill>
        <p:spPr bwMode="auto"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sp>
        <p:nvSpPr>
          <p:cNvPr id="8" name="6 Rectángulo">
            <a:extLst>
              <a:ext uri="{FF2B5EF4-FFF2-40B4-BE49-F238E27FC236}">
                <a16:creationId xmlns:a16="http://schemas.microsoft.com/office/drawing/2014/main" id="{F9EF7364-8088-47DB-B415-F552531E9B53}"/>
              </a:ext>
            </a:extLst>
          </p:cNvPr>
          <p:cNvSpPr/>
          <p:nvPr/>
        </p:nvSpPr>
        <p:spPr>
          <a:xfrm>
            <a:off x="263202" y="3247960"/>
            <a:ext cx="6305549" cy="33954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s-CO" sz="5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Modelo: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CO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Cosechas</a:t>
            </a:r>
          </a:p>
        </p:txBody>
      </p:sp>
    </p:spTree>
    <p:extLst>
      <p:ext uri="{BB962C8B-B14F-4D97-AF65-F5344CB8AC3E}">
        <p14:creationId xmlns:p14="http://schemas.microsoft.com/office/powerpoint/2010/main" val="1319097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5 CuadroTexto">
            <a:extLst>
              <a:ext uri="{FF2B5EF4-FFF2-40B4-BE49-F238E27FC236}">
                <a16:creationId xmlns:a16="http://schemas.microsoft.com/office/drawing/2014/main" id="{69FD3431-DC4F-45CB-8981-AD3F5A522877}"/>
              </a:ext>
            </a:extLst>
          </p:cNvPr>
          <p:cNvSpPr txBox="1"/>
          <p:nvPr/>
        </p:nvSpPr>
        <p:spPr>
          <a:xfrm>
            <a:off x="2237874" y="3497628"/>
            <a:ext cx="843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COSECHAS</a:t>
            </a:r>
          </a:p>
        </p:txBody>
      </p:sp>
    </p:spTree>
    <p:extLst>
      <p:ext uri="{BB962C8B-B14F-4D97-AF65-F5344CB8AC3E}">
        <p14:creationId xmlns:p14="http://schemas.microsoft.com/office/powerpoint/2010/main" val="3027231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0B02CABA-36D7-4CB9-A8A4-8C9251E51A06}"/>
              </a:ext>
            </a:extLst>
          </p:cNvPr>
          <p:cNvSpPr txBox="1">
            <a:spLocks/>
          </p:cNvSpPr>
          <p:nvPr/>
        </p:nvSpPr>
        <p:spPr>
          <a:xfrm>
            <a:off x="2783632" y="401125"/>
            <a:ext cx="6624736" cy="8715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COSECHAS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9 CuadroTexto">
            <a:extLst>
              <a:ext uri="{FF2B5EF4-FFF2-40B4-BE49-F238E27FC236}">
                <a16:creationId xmlns:a16="http://schemas.microsoft.com/office/drawing/2014/main" id="{7E3482EB-E88B-4BC4-B17F-6C7671BB222F}"/>
              </a:ext>
            </a:extLst>
          </p:cNvPr>
          <p:cNvSpPr txBox="1"/>
          <p:nvPr/>
        </p:nvSpPr>
        <p:spPr>
          <a:xfrm>
            <a:off x="1279943" y="1932560"/>
            <a:ext cx="106037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/>
            <a:r>
              <a:rPr lang="es-CO" sz="4800" b="1" u="sng" dirty="0">
                <a:latin typeface="Arial" pitchFamily="34" charset="0"/>
                <a:cs typeface="Arial" pitchFamily="34" charset="0"/>
              </a:rPr>
              <a:t>Cosecha:</a:t>
            </a:r>
          </a:p>
          <a:p>
            <a:pPr algn="just"/>
            <a:r>
              <a:rPr lang="es-MX" sz="4800" dirty="0">
                <a:latin typeface="Arial" pitchFamily="34" charset="0"/>
                <a:cs typeface="Arial" pitchFamily="34" charset="0"/>
              </a:rPr>
              <a:t>Corresponde a un conjunto (cohorte o población) de nuevos créditos o desembolsos, colocados u originados en un periodo de tiempo determinado. Puede ser mensual, trimestral, etc.</a:t>
            </a:r>
            <a:endParaRPr lang="es-CO" sz="4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663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388CB1AB-BAE0-478D-851F-082C1CB9EE50}"/>
              </a:ext>
            </a:extLst>
          </p:cNvPr>
          <p:cNvSpPr txBox="1">
            <a:spLocks/>
          </p:cNvSpPr>
          <p:nvPr/>
        </p:nvSpPr>
        <p:spPr>
          <a:xfrm>
            <a:off x="3012296" y="628035"/>
            <a:ext cx="6624736" cy="87153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</a:t>
            </a:r>
            <a:r>
              <a:rPr kumimoji="0" lang="en-GB" sz="5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COSECHAS</a:t>
            </a:r>
            <a:endParaRPr kumimoji="0" lang="en-GB" sz="5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6 CuadroTexto">
            <a:extLst>
              <a:ext uri="{FF2B5EF4-FFF2-40B4-BE49-F238E27FC236}">
                <a16:creationId xmlns:a16="http://schemas.microsoft.com/office/drawing/2014/main" id="{956E0D59-B489-44DC-B85B-668105C5D1BA}"/>
              </a:ext>
            </a:extLst>
          </p:cNvPr>
          <p:cNvSpPr txBox="1"/>
          <p:nvPr/>
        </p:nvSpPr>
        <p:spPr>
          <a:xfrm>
            <a:off x="1283370" y="2671497"/>
            <a:ext cx="104594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latin typeface="Arial" pitchFamily="34" charset="0"/>
                <a:cs typeface="Arial" pitchFamily="34" charset="0"/>
              </a:rPr>
              <a:t>Herramienta o metodología que permite observar y analizar el comportamiento histórico de la cartera.</a:t>
            </a:r>
          </a:p>
          <a:p>
            <a:pPr marL="400050" indent="-400050" algn="just"/>
            <a:r>
              <a:rPr lang="es-CO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es-CO" dirty="0">
                <a:latin typeface="Arial" pitchFamily="34" charset="0"/>
                <a:cs typeface="Arial" pitchFamily="34" charset="0"/>
              </a:rPr>
              <a:t>Este análisis se realiza segmentando la cartera de acuerdo a la fecha de desembolso de los créditos (cosecha) y observando su evolución a través del tiempo.</a:t>
            </a:r>
          </a:p>
        </p:txBody>
      </p:sp>
      <p:grpSp>
        <p:nvGrpSpPr>
          <p:cNvPr id="10" name="50 Grupo">
            <a:extLst>
              <a:ext uri="{FF2B5EF4-FFF2-40B4-BE49-F238E27FC236}">
                <a16:creationId xmlns:a16="http://schemas.microsoft.com/office/drawing/2014/main" id="{15A5648A-D69E-467E-83D3-022974D05E14}"/>
              </a:ext>
            </a:extLst>
          </p:cNvPr>
          <p:cNvGrpSpPr/>
          <p:nvPr/>
        </p:nvGrpSpPr>
        <p:grpSpPr>
          <a:xfrm>
            <a:off x="1363579" y="4956520"/>
            <a:ext cx="10258926" cy="1439755"/>
            <a:chOff x="977216" y="3789040"/>
            <a:chExt cx="7123176" cy="2549897"/>
          </a:xfrm>
        </p:grpSpPr>
        <p:cxnSp>
          <p:nvCxnSpPr>
            <p:cNvPr id="11" name="5 Conector recto">
              <a:extLst>
                <a:ext uri="{FF2B5EF4-FFF2-40B4-BE49-F238E27FC236}">
                  <a16:creationId xmlns:a16="http://schemas.microsoft.com/office/drawing/2014/main" id="{1D46B42F-A6DA-4B5C-B735-D5ACAB41D04B}"/>
                </a:ext>
              </a:extLst>
            </p:cNvPr>
            <p:cNvCxnSpPr/>
            <p:nvPr/>
          </p:nvCxnSpPr>
          <p:spPr>
            <a:xfrm>
              <a:off x="1193240" y="3789040"/>
              <a:ext cx="669674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9 Conector recto de flecha">
              <a:extLst>
                <a:ext uri="{FF2B5EF4-FFF2-40B4-BE49-F238E27FC236}">
                  <a16:creationId xmlns:a16="http://schemas.microsoft.com/office/drawing/2014/main" id="{1E9FB2BB-9798-47F7-9F18-932EF4621BA6}"/>
                </a:ext>
              </a:extLst>
            </p:cNvPr>
            <p:cNvCxnSpPr/>
            <p:nvPr/>
          </p:nvCxnSpPr>
          <p:spPr>
            <a:xfrm>
              <a:off x="1769304" y="3789040"/>
              <a:ext cx="0" cy="5040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0 Conector recto de flecha">
              <a:extLst>
                <a:ext uri="{FF2B5EF4-FFF2-40B4-BE49-F238E27FC236}">
                  <a16:creationId xmlns:a16="http://schemas.microsoft.com/office/drawing/2014/main" id="{07FE68B5-AD4E-4963-8121-11EABB9BB103}"/>
                </a:ext>
              </a:extLst>
            </p:cNvPr>
            <p:cNvCxnSpPr/>
            <p:nvPr/>
          </p:nvCxnSpPr>
          <p:spPr>
            <a:xfrm>
              <a:off x="3857536" y="3789040"/>
              <a:ext cx="0" cy="5040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1 Conector recto de flecha">
              <a:extLst>
                <a:ext uri="{FF2B5EF4-FFF2-40B4-BE49-F238E27FC236}">
                  <a16:creationId xmlns:a16="http://schemas.microsoft.com/office/drawing/2014/main" id="{E1F7D03D-B4D0-4DB8-A246-639CBD6ACD6D}"/>
                </a:ext>
              </a:extLst>
            </p:cNvPr>
            <p:cNvCxnSpPr/>
            <p:nvPr/>
          </p:nvCxnSpPr>
          <p:spPr>
            <a:xfrm>
              <a:off x="4865648" y="3789040"/>
              <a:ext cx="0" cy="5040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2 Conector recto de flecha">
              <a:extLst>
                <a:ext uri="{FF2B5EF4-FFF2-40B4-BE49-F238E27FC236}">
                  <a16:creationId xmlns:a16="http://schemas.microsoft.com/office/drawing/2014/main" id="{205DF77F-CCDC-422E-AA25-BB2FAD90616E}"/>
                </a:ext>
              </a:extLst>
            </p:cNvPr>
            <p:cNvCxnSpPr/>
            <p:nvPr/>
          </p:nvCxnSpPr>
          <p:spPr>
            <a:xfrm>
              <a:off x="6017776" y="3789040"/>
              <a:ext cx="0" cy="5040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3 Conector recto de flecha">
              <a:extLst>
                <a:ext uri="{FF2B5EF4-FFF2-40B4-BE49-F238E27FC236}">
                  <a16:creationId xmlns:a16="http://schemas.microsoft.com/office/drawing/2014/main" id="{16B377C2-122F-4CF2-B7A6-935F426F2553}"/>
                </a:ext>
              </a:extLst>
            </p:cNvPr>
            <p:cNvCxnSpPr/>
            <p:nvPr/>
          </p:nvCxnSpPr>
          <p:spPr>
            <a:xfrm>
              <a:off x="7025888" y="3789040"/>
              <a:ext cx="0" cy="5040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4 Conector recto de flecha">
              <a:extLst>
                <a:ext uri="{FF2B5EF4-FFF2-40B4-BE49-F238E27FC236}">
                  <a16:creationId xmlns:a16="http://schemas.microsoft.com/office/drawing/2014/main" id="{46F6FEF0-011F-447F-81C5-2503CC1B0CBD}"/>
                </a:ext>
              </a:extLst>
            </p:cNvPr>
            <p:cNvCxnSpPr/>
            <p:nvPr/>
          </p:nvCxnSpPr>
          <p:spPr>
            <a:xfrm>
              <a:off x="2849424" y="3789040"/>
              <a:ext cx="0" cy="5040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6 Conector recto de flecha">
              <a:extLst>
                <a:ext uri="{FF2B5EF4-FFF2-40B4-BE49-F238E27FC236}">
                  <a16:creationId xmlns:a16="http://schemas.microsoft.com/office/drawing/2014/main" id="{B3769F8F-8459-44F9-8DA9-5DE14C46C29E}"/>
                </a:ext>
              </a:extLst>
            </p:cNvPr>
            <p:cNvCxnSpPr/>
            <p:nvPr/>
          </p:nvCxnSpPr>
          <p:spPr>
            <a:xfrm>
              <a:off x="7889984" y="3789040"/>
              <a:ext cx="0" cy="5040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>
              <a:extLst>
                <a:ext uri="{FF2B5EF4-FFF2-40B4-BE49-F238E27FC236}">
                  <a16:creationId xmlns:a16="http://schemas.microsoft.com/office/drawing/2014/main" id="{14737D05-7C7B-47BA-A007-55027C826967}"/>
                </a:ext>
              </a:extLst>
            </p:cNvPr>
            <p:cNvCxnSpPr/>
            <p:nvPr/>
          </p:nvCxnSpPr>
          <p:spPr>
            <a:xfrm>
              <a:off x="1193240" y="4869160"/>
              <a:ext cx="669674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20 Conector recto">
              <a:extLst>
                <a:ext uri="{FF2B5EF4-FFF2-40B4-BE49-F238E27FC236}">
                  <a16:creationId xmlns:a16="http://schemas.microsoft.com/office/drawing/2014/main" id="{156B7C46-4CF9-41D7-B48C-2FA9840DAEEE}"/>
                </a:ext>
              </a:extLst>
            </p:cNvPr>
            <p:cNvCxnSpPr/>
            <p:nvPr/>
          </p:nvCxnSpPr>
          <p:spPr>
            <a:xfrm>
              <a:off x="1769304" y="4653136"/>
              <a:ext cx="0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1 Conector recto">
              <a:extLst>
                <a:ext uri="{FF2B5EF4-FFF2-40B4-BE49-F238E27FC236}">
                  <a16:creationId xmlns:a16="http://schemas.microsoft.com/office/drawing/2014/main" id="{CCEF1474-117E-4586-872D-2840B3D126A3}"/>
                </a:ext>
              </a:extLst>
            </p:cNvPr>
            <p:cNvCxnSpPr/>
            <p:nvPr/>
          </p:nvCxnSpPr>
          <p:spPr>
            <a:xfrm>
              <a:off x="2849424" y="4653136"/>
              <a:ext cx="0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22 Conector recto">
              <a:extLst>
                <a:ext uri="{FF2B5EF4-FFF2-40B4-BE49-F238E27FC236}">
                  <a16:creationId xmlns:a16="http://schemas.microsoft.com/office/drawing/2014/main" id="{8DCB54B3-3423-4377-8C7F-E93C6E0C4E17}"/>
                </a:ext>
              </a:extLst>
            </p:cNvPr>
            <p:cNvCxnSpPr/>
            <p:nvPr/>
          </p:nvCxnSpPr>
          <p:spPr>
            <a:xfrm>
              <a:off x="3857536" y="4653136"/>
              <a:ext cx="0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23 Conector recto">
              <a:extLst>
                <a:ext uri="{FF2B5EF4-FFF2-40B4-BE49-F238E27FC236}">
                  <a16:creationId xmlns:a16="http://schemas.microsoft.com/office/drawing/2014/main" id="{49FC3D8A-111F-4E51-8BE6-84C26CE3F402}"/>
                </a:ext>
              </a:extLst>
            </p:cNvPr>
            <p:cNvCxnSpPr/>
            <p:nvPr/>
          </p:nvCxnSpPr>
          <p:spPr>
            <a:xfrm>
              <a:off x="4865648" y="4653136"/>
              <a:ext cx="0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4 Conector recto">
              <a:extLst>
                <a:ext uri="{FF2B5EF4-FFF2-40B4-BE49-F238E27FC236}">
                  <a16:creationId xmlns:a16="http://schemas.microsoft.com/office/drawing/2014/main" id="{5330D2EC-7B3F-4A3B-A046-5CDE13085551}"/>
                </a:ext>
              </a:extLst>
            </p:cNvPr>
            <p:cNvCxnSpPr/>
            <p:nvPr/>
          </p:nvCxnSpPr>
          <p:spPr>
            <a:xfrm>
              <a:off x="6017776" y="4653136"/>
              <a:ext cx="0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5 Conector recto">
              <a:extLst>
                <a:ext uri="{FF2B5EF4-FFF2-40B4-BE49-F238E27FC236}">
                  <a16:creationId xmlns:a16="http://schemas.microsoft.com/office/drawing/2014/main" id="{7191803A-EA46-4507-9C4F-C52869C29331}"/>
                </a:ext>
              </a:extLst>
            </p:cNvPr>
            <p:cNvCxnSpPr/>
            <p:nvPr/>
          </p:nvCxnSpPr>
          <p:spPr>
            <a:xfrm>
              <a:off x="7025888" y="4653136"/>
              <a:ext cx="0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6 Conector recto">
              <a:extLst>
                <a:ext uri="{FF2B5EF4-FFF2-40B4-BE49-F238E27FC236}">
                  <a16:creationId xmlns:a16="http://schemas.microsoft.com/office/drawing/2014/main" id="{ECF44687-1200-4F1F-906B-8960CE093008}"/>
                </a:ext>
              </a:extLst>
            </p:cNvPr>
            <p:cNvCxnSpPr/>
            <p:nvPr/>
          </p:nvCxnSpPr>
          <p:spPr>
            <a:xfrm>
              <a:off x="7889984" y="4653136"/>
              <a:ext cx="0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27 Rectángulo">
              <a:extLst>
                <a:ext uri="{FF2B5EF4-FFF2-40B4-BE49-F238E27FC236}">
                  <a16:creationId xmlns:a16="http://schemas.microsoft.com/office/drawing/2014/main" id="{348D9690-4123-4C60-850F-297E7085BFDA}"/>
                </a:ext>
              </a:extLst>
            </p:cNvPr>
            <p:cNvSpPr/>
            <p:nvPr/>
          </p:nvSpPr>
          <p:spPr>
            <a:xfrm>
              <a:off x="1553280" y="5157192"/>
              <a:ext cx="426432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3200" b="1" dirty="0">
                  <a:ln w="17780" cmpd="sng">
                    <a:solidFill>
                      <a:schemeClr val="tx1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</a:p>
          </p:txBody>
        </p:sp>
        <p:cxnSp>
          <p:nvCxnSpPr>
            <p:cNvPr id="28" name="28 Conector recto">
              <a:extLst>
                <a:ext uri="{FF2B5EF4-FFF2-40B4-BE49-F238E27FC236}">
                  <a16:creationId xmlns:a16="http://schemas.microsoft.com/office/drawing/2014/main" id="{BE62E898-80A2-44AD-9710-845AF0F39A2B}"/>
                </a:ext>
              </a:extLst>
            </p:cNvPr>
            <p:cNvCxnSpPr/>
            <p:nvPr/>
          </p:nvCxnSpPr>
          <p:spPr>
            <a:xfrm>
              <a:off x="1193240" y="4653136"/>
              <a:ext cx="0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9 Rectángulo">
              <a:extLst>
                <a:ext uri="{FF2B5EF4-FFF2-40B4-BE49-F238E27FC236}">
                  <a16:creationId xmlns:a16="http://schemas.microsoft.com/office/drawing/2014/main" id="{ADD567CC-5BCC-4A88-A13B-508F95C49E2D}"/>
                </a:ext>
              </a:extLst>
            </p:cNvPr>
            <p:cNvSpPr/>
            <p:nvPr/>
          </p:nvSpPr>
          <p:spPr>
            <a:xfrm>
              <a:off x="977216" y="4077072"/>
              <a:ext cx="426432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3200" b="1" dirty="0">
                  <a:ln w="17780" cmpd="sng">
                    <a:solidFill>
                      <a:schemeClr val="tx1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</a:rPr>
                <a:t>X</a:t>
              </a:r>
            </a:p>
          </p:txBody>
        </p:sp>
        <p:sp>
          <p:nvSpPr>
            <p:cNvPr id="30" name="30 Rectángulo">
              <a:extLst>
                <a:ext uri="{FF2B5EF4-FFF2-40B4-BE49-F238E27FC236}">
                  <a16:creationId xmlns:a16="http://schemas.microsoft.com/office/drawing/2014/main" id="{910623A5-49C9-4518-B6F6-0C68FE2900D1}"/>
                </a:ext>
              </a:extLst>
            </p:cNvPr>
            <p:cNvSpPr/>
            <p:nvPr/>
          </p:nvSpPr>
          <p:spPr>
            <a:xfrm>
              <a:off x="2633400" y="5157192"/>
              <a:ext cx="426432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3200" b="1" dirty="0">
                  <a:ln w="17780" cmpd="sng">
                    <a:solidFill>
                      <a:schemeClr val="tx1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31" name="31 Rectángulo">
              <a:extLst>
                <a:ext uri="{FF2B5EF4-FFF2-40B4-BE49-F238E27FC236}">
                  <a16:creationId xmlns:a16="http://schemas.microsoft.com/office/drawing/2014/main" id="{CD406B95-60FD-45D6-968F-30CFA4952005}"/>
                </a:ext>
              </a:extLst>
            </p:cNvPr>
            <p:cNvSpPr/>
            <p:nvPr/>
          </p:nvSpPr>
          <p:spPr>
            <a:xfrm>
              <a:off x="4649624" y="5157192"/>
              <a:ext cx="426432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3200" b="1" dirty="0">
                  <a:ln w="17780" cmpd="sng">
                    <a:solidFill>
                      <a:schemeClr val="tx1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32" name="32 Rectángulo">
              <a:extLst>
                <a:ext uri="{FF2B5EF4-FFF2-40B4-BE49-F238E27FC236}">
                  <a16:creationId xmlns:a16="http://schemas.microsoft.com/office/drawing/2014/main" id="{E082C2AD-20A3-4E9B-B6FC-72BA26D01EEA}"/>
                </a:ext>
              </a:extLst>
            </p:cNvPr>
            <p:cNvSpPr/>
            <p:nvPr/>
          </p:nvSpPr>
          <p:spPr>
            <a:xfrm>
              <a:off x="5801752" y="5157192"/>
              <a:ext cx="426432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3200" b="1" dirty="0">
                  <a:ln w="17780" cmpd="sng">
                    <a:solidFill>
                      <a:schemeClr val="tx1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33" name="33 Rectángulo">
              <a:extLst>
                <a:ext uri="{FF2B5EF4-FFF2-40B4-BE49-F238E27FC236}">
                  <a16:creationId xmlns:a16="http://schemas.microsoft.com/office/drawing/2014/main" id="{E909BA56-F771-4F58-B603-129F186B1FDD}"/>
                </a:ext>
              </a:extLst>
            </p:cNvPr>
            <p:cNvSpPr/>
            <p:nvPr/>
          </p:nvSpPr>
          <p:spPr>
            <a:xfrm>
              <a:off x="6737856" y="5157192"/>
              <a:ext cx="426432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3200" b="1" dirty="0">
                  <a:ln w="17780" cmpd="sng">
                    <a:solidFill>
                      <a:schemeClr val="tx1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35" name="34 Rectángulo">
              <a:extLst>
                <a:ext uri="{FF2B5EF4-FFF2-40B4-BE49-F238E27FC236}">
                  <a16:creationId xmlns:a16="http://schemas.microsoft.com/office/drawing/2014/main" id="{3F596FC1-73DD-4AD1-81C1-D70E04489113}"/>
                </a:ext>
              </a:extLst>
            </p:cNvPr>
            <p:cNvSpPr/>
            <p:nvPr/>
          </p:nvSpPr>
          <p:spPr>
            <a:xfrm>
              <a:off x="7673960" y="5157192"/>
              <a:ext cx="426432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3200" b="1" dirty="0">
                  <a:ln w="17780" cmpd="sng">
                    <a:solidFill>
                      <a:schemeClr val="tx1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37" name="35 Rectángulo">
              <a:extLst>
                <a:ext uri="{FF2B5EF4-FFF2-40B4-BE49-F238E27FC236}">
                  <a16:creationId xmlns:a16="http://schemas.microsoft.com/office/drawing/2014/main" id="{AD143CB6-E401-4DE7-9EC8-BD916C218CCC}"/>
                </a:ext>
              </a:extLst>
            </p:cNvPr>
            <p:cNvSpPr/>
            <p:nvPr/>
          </p:nvSpPr>
          <p:spPr>
            <a:xfrm>
              <a:off x="3641512" y="5157192"/>
              <a:ext cx="426432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3200" b="1" dirty="0">
                  <a:ln w="17780" cmpd="sng">
                    <a:solidFill>
                      <a:schemeClr val="tx1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39" name="36 CuadroTexto">
              <a:extLst>
                <a:ext uri="{FF2B5EF4-FFF2-40B4-BE49-F238E27FC236}">
                  <a16:creationId xmlns:a16="http://schemas.microsoft.com/office/drawing/2014/main" id="{763740F5-A557-4AEA-AA40-D19DAC5B0AB3}"/>
                </a:ext>
              </a:extLst>
            </p:cNvPr>
            <p:cNvSpPr txBox="1"/>
            <p:nvPr/>
          </p:nvSpPr>
          <p:spPr>
            <a:xfrm>
              <a:off x="2987824" y="5877272"/>
              <a:ext cx="30274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400" dirty="0">
                  <a:latin typeface="Arial" pitchFamily="34" charset="0"/>
                  <a:cs typeface="Arial" pitchFamily="34" charset="0"/>
                </a:rPr>
                <a:t>Horizonte de Tiempo</a:t>
              </a:r>
            </a:p>
          </p:txBody>
        </p:sp>
        <p:cxnSp>
          <p:nvCxnSpPr>
            <p:cNvPr id="40" name="38 Conector recto de flecha">
              <a:extLst>
                <a:ext uri="{FF2B5EF4-FFF2-40B4-BE49-F238E27FC236}">
                  <a16:creationId xmlns:a16="http://schemas.microsoft.com/office/drawing/2014/main" id="{F1AE2289-85D7-4237-A994-20A38B80197B}"/>
                </a:ext>
              </a:extLst>
            </p:cNvPr>
            <p:cNvCxnSpPr/>
            <p:nvPr/>
          </p:nvCxnSpPr>
          <p:spPr>
            <a:xfrm>
              <a:off x="1187624" y="6093296"/>
              <a:ext cx="18002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48 Conector recto de flecha">
              <a:extLst>
                <a:ext uri="{FF2B5EF4-FFF2-40B4-BE49-F238E27FC236}">
                  <a16:creationId xmlns:a16="http://schemas.microsoft.com/office/drawing/2014/main" id="{7CE54E4C-A446-4F17-B104-B0E80811D2EF}"/>
                </a:ext>
              </a:extLst>
            </p:cNvPr>
            <p:cNvCxnSpPr/>
            <p:nvPr/>
          </p:nvCxnSpPr>
          <p:spPr>
            <a:xfrm>
              <a:off x="5940152" y="6093296"/>
              <a:ext cx="216024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51 CuadroTexto">
            <a:extLst>
              <a:ext uri="{FF2B5EF4-FFF2-40B4-BE49-F238E27FC236}">
                <a16:creationId xmlns:a16="http://schemas.microsoft.com/office/drawing/2014/main" id="{EAE011F1-DEAB-425A-9C27-693D03C77F62}"/>
              </a:ext>
            </a:extLst>
          </p:cNvPr>
          <p:cNvSpPr txBox="1"/>
          <p:nvPr/>
        </p:nvSpPr>
        <p:spPr>
          <a:xfrm>
            <a:off x="1173330" y="1794706"/>
            <a:ext cx="3507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3200" b="1" i="1" u="sng" dirty="0">
                <a:latin typeface="Arial" pitchFamily="34" charset="0"/>
                <a:cs typeface="Arial" pitchFamily="34" charset="0"/>
              </a:rPr>
              <a:t>DEFINICIÓN:</a:t>
            </a:r>
          </a:p>
        </p:txBody>
      </p:sp>
    </p:spTree>
    <p:extLst>
      <p:ext uri="{BB962C8B-B14F-4D97-AF65-F5344CB8AC3E}">
        <p14:creationId xmlns:p14="http://schemas.microsoft.com/office/powerpoint/2010/main" val="3716352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3FD7B6D5-81A2-495A-B220-82959EEBA134}"/>
              </a:ext>
            </a:extLst>
          </p:cNvPr>
          <p:cNvSpPr txBox="1">
            <a:spLocks/>
          </p:cNvSpPr>
          <p:nvPr/>
        </p:nvSpPr>
        <p:spPr>
          <a:xfrm>
            <a:off x="3050332" y="767358"/>
            <a:ext cx="6624736" cy="8715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COSECHAS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6 CuadroTexto">
            <a:extLst>
              <a:ext uri="{FF2B5EF4-FFF2-40B4-BE49-F238E27FC236}">
                <a16:creationId xmlns:a16="http://schemas.microsoft.com/office/drawing/2014/main" id="{89B58837-26BF-42C3-A93C-4C52D5E8C94F}"/>
              </a:ext>
            </a:extLst>
          </p:cNvPr>
          <p:cNvSpPr txBox="1"/>
          <p:nvPr/>
        </p:nvSpPr>
        <p:spPr>
          <a:xfrm>
            <a:off x="1082841" y="2651770"/>
            <a:ext cx="1053966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latin typeface="Arial" pitchFamily="34" charset="0"/>
                <a:cs typeface="Arial" pitchFamily="34" charset="0"/>
              </a:rPr>
              <a:t>Identificar los periodos de colocación de cartera, que a través de la historia han presentado resultados óptimos o deficientes teniendo en cuenta aspectos como:</a:t>
            </a:r>
          </a:p>
          <a:p>
            <a:pPr algn="just"/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CO" sz="2000" dirty="0">
                <a:latin typeface="Arial" pitchFamily="34" charset="0"/>
                <a:cs typeface="Arial" pitchFamily="34" charset="0"/>
              </a:rPr>
              <a:t> Calidad de la cosecha.</a:t>
            </a:r>
          </a:p>
          <a:p>
            <a:pPr algn="just">
              <a:buFont typeface="Wingdings" pitchFamily="2" charset="2"/>
              <a:buChar char="Ø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CO" sz="2000" dirty="0">
                <a:latin typeface="Arial" pitchFamily="34" charset="0"/>
                <a:cs typeface="Arial" pitchFamily="34" charset="0"/>
              </a:rPr>
              <a:t> Calidad de la cartera.</a:t>
            </a:r>
          </a:p>
          <a:p>
            <a:pPr algn="just">
              <a:buFont typeface="Wingdings" pitchFamily="2" charset="2"/>
              <a:buChar char="Ø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CO" sz="2000" dirty="0">
                <a:latin typeface="Arial" pitchFamily="34" charset="0"/>
                <a:cs typeface="Arial" pitchFamily="34" charset="0"/>
              </a:rPr>
              <a:t> Castigos.</a:t>
            </a:r>
          </a:p>
          <a:p>
            <a:pPr algn="just">
              <a:buFont typeface="Wingdings" pitchFamily="2" charset="2"/>
              <a:buChar char="Ø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CO" sz="2000" dirty="0">
                <a:latin typeface="Arial" pitchFamily="34" charset="0"/>
                <a:cs typeface="Arial" pitchFamily="34" charset="0"/>
              </a:rPr>
              <a:t> Evaluar las condiciones de otorgamiento, seguimiento y recuperación de cada cosecha.</a:t>
            </a:r>
          </a:p>
          <a:p>
            <a:pPr algn="just"/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CO" sz="2000" dirty="0">
                <a:latin typeface="Arial" pitchFamily="34" charset="0"/>
                <a:cs typeface="Arial" pitchFamily="34" charset="0"/>
              </a:rPr>
              <a:t> Causas que dieron lugar a dichos comportamientos y el contexto sobre el cual se desenvolvían las fases de colocación, seguimiento y recuperación. </a:t>
            </a:r>
          </a:p>
        </p:txBody>
      </p:sp>
      <p:sp>
        <p:nvSpPr>
          <p:cNvPr id="10" name="37 CuadroTexto">
            <a:extLst>
              <a:ext uri="{FF2B5EF4-FFF2-40B4-BE49-F238E27FC236}">
                <a16:creationId xmlns:a16="http://schemas.microsoft.com/office/drawing/2014/main" id="{006BE403-3D7F-47B9-9B0C-DFC85A01AEB7}"/>
              </a:ext>
            </a:extLst>
          </p:cNvPr>
          <p:cNvSpPr txBox="1"/>
          <p:nvPr/>
        </p:nvSpPr>
        <p:spPr>
          <a:xfrm>
            <a:off x="1082842" y="1877249"/>
            <a:ext cx="2284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i="1" u="sng" dirty="0">
                <a:latin typeface="Arial" pitchFamily="34" charset="0"/>
                <a:cs typeface="Arial" pitchFamily="34" charset="0"/>
              </a:rPr>
              <a:t>OBJETIVO:</a:t>
            </a:r>
          </a:p>
        </p:txBody>
      </p:sp>
    </p:spTree>
    <p:extLst>
      <p:ext uri="{BB962C8B-B14F-4D97-AF65-F5344CB8AC3E}">
        <p14:creationId xmlns:p14="http://schemas.microsoft.com/office/powerpoint/2010/main" val="885458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F163C17B-7340-4CB0-A43E-91AE60C2D24A}"/>
              </a:ext>
            </a:extLst>
          </p:cNvPr>
          <p:cNvSpPr txBox="1">
            <a:spLocks/>
          </p:cNvSpPr>
          <p:nvPr/>
        </p:nvSpPr>
        <p:spPr>
          <a:xfrm>
            <a:off x="3053909" y="598021"/>
            <a:ext cx="6624736" cy="8715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COSECHAS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6 CuadroTexto">
            <a:extLst>
              <a:ext uri="{FF2B5EF4-FFF2-40B4-BE49-F238E27FC236}">
                <a16:creationId xmlns:a16="http://schemas.microsoft.com/office/drawing/2014/main" id="{B460A07C-6F45-4BF8-BF7D-27C8A739061F}"/>
              </a:ext>
            </a:extLst>
          </p:cNvPr>
          <p:cNvSpPr txBox="1"/>
          <p:nvPr/>
        </p:nvSpPr>
        <p:spPr>
          <a:xfrm>
            <a:off x="1507828" y="2289661"/>
            <a:ext cx="97168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3600" dirty="0">
                <a:latin typeface="Arial" pitchFamily="34" charset="0"/>
                <a:cs typeface="Arial" pitchFamily="34" charset="0"/>
              </a:rPr>
              <a:t>Humanos (Empleado área de cartera, riesgo de crédito y tecnología con manejo de las bases de datos de cartera).</a:t>
            </a:r>
          </a:p>
          <a:p>
            <a:pPr algn="just"/>
            <a:endParaRPr lang="es-CO" sz="36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sz="3600" dirty="0">
                <a:latin typeface="Arial" pitchFamily="34" charset="0"/>
                <a:cs typeface="Arial" pitchFamily="34" charset="0"/>
              </a:rPr>
              <a:t>Tecnológicos (hardware y software con las herramientas necesarias para extraer de las bases de datos la información).</a:t>
            </a:r>
          </a:p>
        </p:txBody>
      </p:sp>
    </p:spTree>
    <p:extLst>
      <p:ext uri="{BB962C8B-B14F-4D97-AF65-F5344CB8AC3E}">
        <p14:creationId xmlns:p14="http://schemas.microsoft.com/office/powerpoint/2010/main" val="668397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EE141485-F0E8-4408-B99B-692EFED851C7}"/>
              </a:ext>
            </a:extLst>
          </p:cNvPr>
          <p:cNvSpPr txBox="1">
            <a:spLocks/>
          </p:cNvSpPr>
          <p:nvPr/>
        </p:nvSpPr>
        <p:spPr>
          <a:xfrm>
            <a:off x="3104660" y="566225"/>
            <a:ext cx="6624736" cy="8715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</a:t>
            </a:r>
            <a:r>
              <a:rPr kumimoji="0" lang="en-GB" sz="41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COSECHAS</a:t>
            </a:r>
            <a:endParaRPr kumimoji="0" lang="en-GB" sz="4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6 CuadroTexto">
            <a:extLst>
              <a:ext uri="{FF2B5EF4-FFF2-40B4-BE49-F238E27FC236}">
                <a16:creationId xmlns:a16="http://schemas.microsoft.com/office/drawing/2014/main" id="{EF8C96E4-9F9D-4AD1-8528-B90A7421A6CD}"/>
              </a:ext>
            </a:extLst>
          </p:cNvPr>
          <p:cNvSpPr txBox="1"/>
          <p:nvPr/>
        </p:nvSpPr>
        <p:spPr>
          <a:xfrm>
            <a:off x="1382857" y="1980888"/>
            <a:ext cx="993517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s-CO" sz="2800" dirty="0">
                <a:latin typeface="Arial" pitchFamily="34" charset="0"/>
                <a:cs typeface="Arial" pitchFamily="34" charset="0"/>
              </a:rPr>
              <a:t>Definir el periodo de la cosecha (mensual).</a:t>
            </a:r>
          </a:p>
          <a:p>
            <a:pPr marL="457200" indent="-457200" algn="just">
              <a:buAutoNum type="arabicPeriod"/>
            </a:pPr>
            <a:endParaRPr lang="es-CO" sz="280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es-CO" sz="2800" dirty="0">
                <a:latin typeface="Arial" pitchFamily="34" charset="0"/>
                <a:cs typeface="Arial" pitchFamily="34" charset="0"/>
              </a:rPr>
              <a:t>Segmentar la cartera (Modalidad, portafolio, líneas).</a:t>
            </a:r>
          </a:p>
          <a:p>
            <a:pPr marL="457200" indent="-457200" algn="just">
              <a:buAutoNum type="arabicPeriod"/>
            </a:pPr>
            <a:endParaRPr lang="es-CO" sz="280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es-CO" sz="2800" dirty="0">
                <a:latin typeface="Arial" pitchFamily="34" charset="0"/>
                <a:cs typeface="Arial" pitchFamily="34" charset="0"/>
              </a:rPr>
              <a:t>Establecer el horizonte de tiempo.</a:t>
            </a:r>
          </a:p>
          <a:p>
            <a:pPr marL="457200" indent="-457200" algn="just">
              <a:buAutoNum type="arabicPeriod"/>
            </a:pPr>
            <a:endParaRPr lang="es-CO" sz="280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es-CO" sz="2800" dirty="0">
                <a:latin typeface="Arial" pitchFamily="34" charset="0"/>
                <a:cs typeface="Arial" pitchFamily="34" charset="0"/>
              </a:rPr>
              <a:t>Obtener los insumos para la construcción de la cosecha.</a:t>
            </a:r>
          </a:p>
          <a:p>
            <a:pPr marL="457200" indent="-457200" algn="just">
              <a:buAutoNum type="arabicPeriod"/>
            </a:pPr>
            <a:endParaRPr lang="es-CO" sz="280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es-CO" sz="2800" dirty="0">
                <a:latin typeface="Arial" pitchFamily="34" charset="0"/>
                <a:cs typeface="Arial" pitchFamily="34" charset="0"/>
              </a:rPr>
              <a:t>Efectuar seguimiento a cada una de las cosechas en el horizonte de tiempo.</a:t>
            </a:r>
          </a:p>
        </p:txBody>
      </p:sp>
    </p:spTree>
    <p:extLst>
      <p:ext uri="{BB962C8B-B14F-4D97-AF65-F5344CB8AC3E}">
        <p14:creationId xmlns:p14="http://schemas.microsoft.com/office/powerpoint/2010/main" val="2719485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523C9DC3-19F1-4D48-8CC0-C23308CCCC99}"/>
              </a:ext>
            </a:extLst>
          </p:cNvPr>
          <p:cNvSpPr txBox="1">
            <a:spLocks/>
          </p:cNvSpPr>
          <p:nvPr/>
        </p:nvSpPr>
        <p:spPr>
          <a:xfrm>
            <a:off x="2888732" y="587180"/>
            <a:ext cx="6624736" cy="8715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</a:t>
            </a:r>
            <a:r>
              <a:rPr kumimoji="0" lang="en-GB" sz="41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COSECHAS</a:t>
            </a:r>
            <a:endParaRPr kumimoji="0" lang="en-GB" sz="4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6 CuadroTexto">
            <a:extLst>
              <a:ext uri="{FF2B5EF4-FFF2-40B4-BE49-F238E27FC236}">
                <a16:creationId xmlns:a16="http://schemas.microsoft.com/office/drawing/2014/main" id="{30BD516A-2251-42DE-B8AE-891C9E2780A8}"/>
              </a:ext>
            </a:extLst>
          </p:cNvPr>
          <p:cNvSpPr txBox="1"/>
          <p:nvPr/>
        </p:nvSpPr>
        <p:spPr>
          <a:xfrm>
            <a:off x="1418867" y="1922367"/>
            <a:ext cx="10151092" cy="4455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s-CO" sz="2400" dirty="0">
                <a:latin typeface="Arial" pitchFamily="34" charset="0"/>
                <a:cs typeface="Arial" pitchFamily="34" charset="0"/>
              </a:rPr>
              <a:t>Valor de desembolso (cosecha)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s-CO" sz="2400" dirty="0">
                <a:latin typeface="Arial" pitchFamily="34" charset="0"/>
                <a:cs typeface="Arial" pitchFamily="34" charset="0"/>
              </a:rPr>
              <a:t>Numero de crédito desembolsados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s-CO" sz="2400" dirty="0">
                <a:latin typeface="Arial" pitchFamily="34" charset="0"/>
                <a:cs typeface="Arial" pitchFamily="34" charset="0"/>
              </a:rPr>
              <a:t>Saldo de la cartera a la fecha de corte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s-CO" sz="2400" dirty="0">
                <a:latin typeface="Arial" pitchFamily="34" charset="0"/>
                <a:cs typeface="Arial" pitchFamily="34" charset="0"/>
              </a:rPr>
              <a:t>Numero de créditos vigentes no castigados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s-CO" sz="2400" dirty="0">
                <a:latin typeface="Arial" pitchFamily="34" charset="0"/>
                <a:cs typeface="Arial" pitchFamily="34" charset="0"/>
              </a:rPr>
              <a:t> Saldo vencido no castigado &gt; 30 días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s-CO" sz="2400" dirty="0">
                <a:latin typeface="Arial" pitchFamily="34" charset="0"/>
                <a:cs typeface="Arial" pitchFamily="34" charset="0"/>
              </a:rPr>
              <a:t>No de créditos vencidos no castigados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s-CO" sz="2400" dirty="0">
                <a:latin typeface="Arial" pitchFamily="34" charset="0"/>
                <a:cs typeface="Arial" pitchFamily="34" charset="0"/>
              </a:rPr>
              <a:t>Saldo castigado (Acumulado) opcional</a:t>
            </a:r>
          </a:p>
          <a:p>
            <a:pPr marL="457200" indent="-457200" algn="just">
              <a:lnSpc>
                <a:spcPct val="150000"/>
              </a:lnSpc>
              <a:buFontTx/>
              <a:buAutoNum type="arabicPeriod"/>
            </a:pPr>
            <a:r>
              <a:rPr lang="es-CO" sz="2400" dirty="0">
                <a:latin typeface="Arial" pitchFamily="34" charset="0"/>
                <a:cs typeface="Arial" pitchFamily="34" charset="0"/>
              </a:rPr>
              <a:t>No de créditos castigados (Acumulado) opcional</a:t>
            </a:r>
          </a:p>
        </p:txBody>
      </p:sp>
    </p:spTree>
    <p:extLst>
      <p:ext uri="{BB962C8B-B14F-4D97-AF65-F5344CB8AC3E}">
        <p14:creationId xmlns:p14="http://schemas.microsoft.com/office/powerpoint/2010/main" val="1576911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3D989CD3-C5E6-42F6-8F7B-7A58126475F4}"/>
              </a:ext>
            </a:extLst>
          </p:cNvPr>
          <p:cNvSpPr txBox="1">
            <a:spLocks/>
          </p:cNvSpPr>
          <p:nvPr/>
        </p:nvSpPr>
        <p:spPr>
          <a:xfrm>
            <a:off x="2935079" y="407320"/>
            <a:ext cx="6624736" cy="8715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</a:t>
            </a:r>
            <a:r>
              <a:rPr kumimoji="0" lang="en-GB" sz="41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COSECHAS</a:t>
            </a:r>
            <a:endParaRPr kumimoji="0" lang="en-GB" sz="4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4 CuadroTexto">
            <a:extLst>
              <a:ext uri="{FF2B5EF4-FFF2-40B4-BE49-F238E27FC236}">
                <a16:creationId xmlns:a16="http://schemas.microsoft.com/office/drawing/2014/main" id="{AB62B771-3F44-47AA-B4BF-175294A46D4C}"/>
              </a:ext>
            </a:extLst>
          </p:cNvPr>
          <p:cNvSpPr txBox="1"/>
          <p:nvPr/>
        </p:nvSpPr>
        <p:spPr>
          <a:xfrm>
            <a:off x="1183060" y="3388742"/>
            <a:ext cx="958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000" dirty="0"/>
              <a:t>IC =</a:t>
            </a:r>
          </a:p>
        </p:txBody>
      </p:sp>
      <p:sp>
        <p:nvSpPr>
          <p:cNvPr id="7" name="6 CuadroTexto">
            <a:extLst>
              <a:ext uri="{FF2B5EF4-FFF2-40B4-BE49-F238E27FC236}">
                <a16:creationId xmlns:a16="http://schemas.microsoft.com/office/drawing/2014/main" id="{8AA003BF-47F9-4AED-8132-BE361EDC703C}"/>
              </a:ext>
            </a:extLst>
          </p:cNvPr>
          <p:cNvSpPr txBox="1"/>
          <p:nvPr/>
        </p:nvSpPr>
        <p:spPr>
          <a:xfrm>
            <a:off x="823020" y="2620065"/>
            <a:ext cx="525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i="1" u="sng" dirty="0">
                <a:latin typeface="Arial" pitchFamily="34" charset="0"/>
                <a:cs typeface="Arial" pitchFamily="34" charset="0"/>
              </a:rPr>
              <a:t>INDICADOR: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51AECFE5-6780-4C34-AC38-7733193E3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3180" y="3388742"/>
            <a:ext cx="9216804" cy="10059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7658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3C505191-73D5-4263-977B-64B345D932A7}"/>
              </a:ext>
            </a:extLst>
          </p:cNvPr>
          <p:cNvSpPr txBox="1">
            <a:spLocks/>
          </p:cNvSpPr>
          <p:nvPr/>
        </p:nvSpPr>
        <p:spPr>
          <a:xfrm>
            <a:off x="3119749" y="657768"/>
            <a:ext cx="6624736" cy="8715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COSECHAS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4 CuadroTexto">
            <a:extLst>
              <a:ext uri="{FF2B5EF4-FFF2-40B4-BE49-F238E27FC236}">
                <a16:creationId xmlns:a16="http://schemas.microsoft.com/office/drawing/2014/main" id="{C868262E-4A92-4784-96C8-5A409C375C36}"/>
              </a:ext>
            </a:extLst>
          </p:cNvPr>
          <p:cNvSpPr txBox="1"/>
          <p:nvPr/>
        </p:nvSpPr>
        <p:spPr>
          <a:xfrm>
            <a:off x="1276670" y="2018905"/>
            <a:ext cx="1048923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Índice de Cartera Vencida (ICV) ó indicador de calidad por mora: </a:t>
            </a:r>
          </a:p>
          <a:p>
            <a:pPr algn="just"/>
            <a:endParaRPr lang="es-CO" sz="44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sz="4400" b="1" dirty="0">
                <a:latin typeface="Arial" pitchFamily="34" charset="0"/>
                <a:cs typeface="Arial" pitchFamily="34" charset="0"/>
              </a:rPr>
              <a:t>Es la sumatoria de los diversos rangos de vencimiento de la cartera para cada modalidad. </a:t>
            </a:r>
            <a:endParaRPr lang="es-CO" sz="4800" b="1" u="sn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257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0C5B7A0B-647E-448A-8740-CA994DF530E1}"/>
              </a:ext>
            </a:extLst>
          </p:cNvPr>
          <p:cNvSpPr txBox="1">
            <a:spLocks/>
          </p:cNvSpPr>
          <p:nvPr/>
        </p:nvSpPr>
        <p:spPr>
          <a:xfrm>
            <a:off x="3047571" y="531276"/>
            <a:ext cx="6624736" cy="8715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COSECHAS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5 CuadroTexto">
            <a:extLst>
              <a:ext uri="{FF2B5EF4-FFF2-40B4-BE49-F238E27FC236}">
                <a16:creationId xmlns:a16="http://schemas.microsoft.com/office/drawing/2014/main" id="{559BFAB4-A255-4BA3-9701-F23FEA274E79}"/>
              </a:ext>
            </a:extLst>
          </p:cNvPr>
          <p:cNvSpPr txBox="1"/>
          <p:nvPr/>
        </p:nvSpPr>
        <p:spPr>
          <a:xfrm>
            <a:off x="2081400" y="3595285"/>
            <a:ext cx="16129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400" dirty="0">
                <a:latin typeface="Arial" panose="020B0604020202020204" pitchFamily="34" charset="0"/>
                <a:cs typeface="Arial" panose="020B0604020202020204" pitchFamily="34" charset="0"/>
              </a:rPr>
              <a:t>ICV =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032F56FA-D3AD-4CBC-897A-646691B9F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95477" y="3389455"/>
            <a:ext cx="3762375" cy="1181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3624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B08FAA8D-C21A-4A57-A219-F324E4DBDEAF}"/>
              </a:ext>
            </a:extLst>
          </p:cNvPr>
          <p:cNvSpPr txBox="1">
            <a:spLocks/>
          </p:cNvSpPr>
          <p:nvPr/>
        </p:nvSpPr>
        <p:spPr>
          <a:xfrm>
            <a:off x="3078373" y="511634"/>
            <a:ext cx="6624736" cy="8715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ANÁLISIS</a:t>
            </a:r>
            <a:r>
              <a:rPr kumimoji="0" lang="en-GB" sz="41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COSECHAS</a:t>
            </a:r>
            <a:endParaRPr kumimoji="0" lang="en-GB" sz="4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40CE4C3-D9F7-4E4E-8B11-114730AC9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674" y="2001918"/>
            <a:ext cx="9113538" cy="4527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189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524000" y="2245809"/>
            <a:ext cx="9144000" cy="15647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i="1" kern="120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Muchas Gracias</a:t>
            </a:r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C66F2F30-5DC0-44A0-BFA6-E12F46ED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920619" cy="2130951"/>
          </a:xfrm>
          <a:custGeom>
            <a:avLst/>
            <a:gdLst>
              <a:gd name="connsiteX0" fmla="*/ 0 w 5920619"/>
              <a:gd name="connsiteY0" fmla="*/ 0 h 2130951"/>
              <a:gd name="connsiteX1" fmla="*/ 3191370 w 5920619"/>
              <a:gd name="connsiteY1" fmla="*/ 0 h 2130951"/>
              <a:gd name="connsiteX2" fmla="*/ 3346315 w 5920619"/>
              <a:gd name="connsiteY2" fmla="*/ 0 h 2130951"/>
              <a:gd name="connsiteX3" fmla="*/ 5920619 w 5920619"/>
              <a:gd name="connsiteY3" fmla="*/ 0 h 2130951"/>
              <a:gd name="connsiteX4" fmla="*/ 4936971 w 5920619"/>
              <a:gd name="connsiteY4" fmla="*/ 2130951 h 2130951"/>
              <a:gd name="connsiteX5" fmla="*/ 0 w 5920619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0619" h="2130951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9" y="0"/>
                </a:lnTo>
                <a:lnTo>
                  <a:pt x="4936971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21">
            <a:extLst>
              <a:ext uri="{FF2B5EF4-FFF2-40B4-BE49-F238E27FC236}">
                <a16:creationId xmlns:a16="http://schemas.microsoft.com/office/drawing/2014/main" id="{85872F57-7F42-4F97-8391-DDC8D0054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39" y="0"/>
            <a:ext cx="7094160" cy="2130952"/>
          </a:xfrm>
          <a:custGeom>
            <a:avLst/>
            <a:gdLst>
              <a:gd name="connsiteX0" fmla="*/ 4417853 w 7094160"/>
              <a:gd name="connsiteY0" fmla="*/ 0 h 2130952"/>
              <a:gd name="connsiteX1" fmla="*/ 7094160 w 7094160"/>
              <a:gd name="connsiteY1" fmla="*/ 0 h 2130952"/>
              <a:gd name="connsiteX2" fmla="*/ 7094160 w 7094160"/>
              <a:gd name="connsiteY2" fmla="*/ 2130552 h 2130952"/>
              <a:gd name="connsiteX3" fmla="*/ 5920619 w 7094160"/>
              <a:gd name="connsiteY3" fmla="*/ 2130552 h 2130952"/>
              <a:gd name="connsiteX4" fmla="*/ 5920619 w 7094160"/>
              <a:gd name="connsiteY4" fmla="*/ 2130952 h 2130952"/>
              <a:gd name="connsiteX5" fmla="*/ 2729249 w 7094160"/>
              <a:gd name="connsiteY5" fmla="*/ 2130952 h 2130952"/>
              <a:gd name="connsiteX6" fmla="*/ 2574304 w 7094160"/>
              <a:gd name="connsiteY6" fmla="*/ 2130952 h 2130952"/>
              <a:gd name="connsiteX7" fmla="*/ 0 w 7094160"/>
              <a:gd name="connsiteY7" fmla="*/ 2130952 h 2130952"/>
              <a:gd name="connsiteX8" fmla="*/ 983648 w 7094160"/>
              <a:gd name="connsiteY8" fmla="*/ 1 h 2130952"/>
              <a:gd name="connsiteX9" fmla="*/ 4417853 w 7094160"/>
              <a:gd name="connsiteY9" fmla="*/ 1 h 213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94160" h="2130952">
                <a:moveTo>
                  <a:pt x="4417853" y="0"/>
                </a:moveTo>
                <a:lnTo>
                  <a:pt x="7094160" y="0"/>
                </a:lnTo>
                <a:lnTo>
                  <a:pt x="7094160" y="2130552"/>
                </a:lnTo>
                <a:lnTo>
                  <a:pt x="5920619" y="2130552"/>
                </a:lnTo>
                <a:lnTo>
                  <a:pt x="5920619" y="2130952"/>
                </a:lnTo>
                <a:lnTo>
                  <a:pt x="2729249" y="2130952"/>
                </a:lnTo>
                <a:lnTo>
                  <a:pt x="2574304" y="2130952"/>
                </a:lnTo>
                <a:lnTo>
                  <a:pt x="0" y="2130952"/>
                </a:lnTo>
                <a:lnTo>
                  <a:pt x="983648" y="1"/>
                </a:lnTo>
                <a:lnTo>
                  <a:pt x="4417853" y="1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04DC2037-48A0-4F22-B9D4-8EAEBC78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49721" y="4682920"/>
            <a:ext cx="4522796" cy="2175080"/>
          </a:xfrm>
          <a:custGeom>
            <a:avLst/>
            <a:gdLst>
              <a:gd name="connsiteX0" fmla="*/ 3515449 w 4522796"/>
              <a:gd name="connsiteY0" fmla="*/ 0 h 2175080"/>
              <a:gd name="connsiteX1" fmla="*/ 0 w 4522796"/>
              <a:gd name="connsiteY1" fmla="*/ 0 h 2175080"/>
              <a:gd name="connsiteX2" fmla="*/ 0 w 4522796"/>
              <a:gd name="connsiteY2" fmla="*/ 2175080 h 2175080"/>
              <a:gd name="connsiteX3" fmla="*/ 4522796 w 4522796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175080">
                <a:moveTo>
                  <a:pt x="3515449" y="0"/>
                </a:moveTo>
                <a:lnTo>
                  <a:pt x="0" y="0"/>
                </a:lnTo>
                <a:lnTo>
                  <a:pt x="0" y="2175080"/>
                </a:lnTo>
                <a:lnTo>
                  <a:pt x="4522796" y="21750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sp>
        <p:nvSpPr>
          <p:cNvPr id="13" name="Freeform 22">
            <a:extLst>
              <a:ext uri="{FF2B5EF4-FFF2-40B4-BE49-F238E27FC236}">
                <a16:creationId xmlns:a16="http://schemas.microsoft.com/office/drawing/2014/main" id="{0006CBFD-ADA0-43D1-9332-9C34CA1C7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2920"/>
            <a:ext cx="5925190" cy="2175080"/>
          </a:xfrm>
          <a:custGeom>
            <a:avLst/>
            <a:gdLst>
              <a:gd name="connsiteX0" fmla="*/ 1007347 w 5925190"/>
              <a:gd name="connsiteY0" fmla="*/ 0 h 2175080"/>
              <a:gd name="connsiteX1" fmla="*/ 5925190 w 5925190"/>
              <a:gd name="connsiteY1" fmla="*/ 0 h 2175080"/>
              <a:gd name="connsiteX2" fmla="*/ 5925190 w 5925190"/>
              <a:gd name="connsiteY2" fmla="*/ 2175080 h 2175080"/>
              <a:gd name="connsiteX3" fmla="*/ 0 w 5925190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5080">
                <a:moveTo>
                  <a:pt x="1007347" y="0"/>
                </a:moveTo>
                <a:lnTo>
                  <a:pt x="5925190" y="0"/>
                </a:lnTo>
                <a:lnTo>
                  <a:pt x="5925190" y="2175080"/>
                </a:lnTo>
                <a:lnTo>
                  <a:pt x="0" y="217508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2B931666-F28F-45F3-A074-66D2272D5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2920"/>
            <a:ext cx="7114535" cy="2175080"/>
          </a:xfrm>
          <a:custGeom>
            <a:avLst/>
            <a:gdLst>
              <a:gd name="connsiteX0" fmla="*/ 0 w 7114535"/>
              <a:gd name="connsiteY0" fmla="*/ 0 h 2175080"/>
              <a:gd name="connsiteX1" fmla="*/ 1189345 w 7114535"/>
              <a:gd name="connsiteY1" fmla="*/ 0 h 2175080"/>
              <a:gd name="connsiteX2" fmla="*/ 7114535 w 7114535"/>
              <a:gd name="connsiteY2" fmla="*/ 0 h 2175080"/>
              <a:gd name="connsiteX3" fmla="*/ 6107188 w 7114535"/>
              <a:gd name="connsiteY3" fmla="*/ 2175080 h 2175080"/>
              <a:gd name="connsiteX4" fmla="*/ 1189345 w 7114535"/>
              <a:gd name="connsiteY4" fmla="*/ 2175080 h 2175080"/>
              <a:gd name="connsiteX5" fmla="*/ 0 w 7114535"/>
              <a:gd name="connsiteY5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4535" h="2175080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107188" y="2175080"/>
                </a:lnTo>
                <a:lnTo>
                  <a:pt x="1189345" y="2175080"/>
                </a:lnTo>
                <a:lnTo>
                  <a:pt x="0" y="2175080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1974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529</Words>
  <Application>Microsoft Office PowerPoint</Application>
  <PresentationFormat>Panorámica</PresentationFormat>
  <Paragraphs>85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Tema de Office</vt:lpstr>
      <vt:lpstr>IMPLEMENTACIÓN GRUPAL SARC” “Cosechas de Créditos”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IMPLEMENTACIÓN GRUPAL SARC” “Matrices de Transición y Cadenas de Markov”</dc:title>
  <dc:creator>Victor Manuel Guevara Castro</dc:creator>
  <cp:lastModifiedBy>Victor Manuel Guevara Castro</cp:lastModifiedBy>
  <cp:revision>10</cp:revision>
  <dcterms:created xsi:type="dcterms:W3CDTF">2021-06-03T00:27:16Z</dcterms:created>
  <dcterms:modified xsi:type="dcterms:W3CDTF">2021-06-10T01:59:41Z</dcterms:modified>
</cp:coreProperties>
</file>