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8"/>
  </p:notesMasterIdLst>
  <p:sldIdLst>
    <p:sldId id="1378" r:id="rId2"/>
    <p:sldId id="1415" r:id="rId3"/>
    <p:sldId id="1431" r:id="rId4"/>
    <p:sldId id="1429" r:id="rId5"/>
    <p:sldId id="1425" r:id="rId6"/>
    <p:sldId id="1437" r:id="rId7"/>
    <p:sldId id="1436" r:id="rId8"/>
    <p:sldId id="1438" r:id="rId9"/>
    <p:sldId id="1439" r:id="rId10"/>
    <p:sldId id="1440" r:id="rId11"/>
    <p:sldId id="1441" r:id="rId12"/>
    <p:sldId id="1442" r:id="rId13"/>
    <p:sldId id="1444" r:id="rId14"/>
    <p:sldId id="1443" r:id="rId15"/>
    <p:sldId id="1445" r:id="rId16"/>
    <p:sldId id="1390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ego Fernando Betancour Palacios" initials="DFBP" lastIdx="2" clrIdx="0">
    <p:extLst>
      <p:ext uri="{19B8F6BF-5375-455C-9EA6-DF929625EA0E}">
        <p15:presenceInfo xmlns:p15="http://schemas.microsoft.com/office/powerpoint/2012/main" userId="4e9f352d8099da86" providerId="Windows Live"/>
      </p:ext>
    </p:extLst>
  </p:cmAuthor>
  <p:cmAuthor id="2" name="Victor Manuel Guevara Castro" initials="VMGC" lastIdx="1" clrIdx="1">
    <p:extLst>
      <p:ext uri="{19B8F6BF-5375-455C-9EA6-DF929625EA0E}">
        <p15:presenceInfo xmlns:p15="http://schemas.microsoft.com/office/powerpoint/2012/main" userId="b326bbba83f8aa2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18" autoAdjust="0"/>
    <p:restoredTop sz="94660"/>
  </p:normalViewPr>
  <p:slideViewPr>
    <p:cSldViewPr snapToGrid="0">
      <p:cViewPr varScale="1">
        <p:scale>
          <a:sx n="82" d="100"/>
          <a:sy n="82" d="100"/>
        </p:scale>
        <p:origin x="9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570AB-2698-4200-A415-7586F5F461A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FE38C629-CDA9-4191-84B9-A051FCAC370B}">
      <dgm:prSet phldrT="[Texto]"/>
      <dgm:spPr/>
      <dgm:t>
        <a:bodyPr/>
        <a:lstStyle/>
        <a:p>
          <a:r>
            <a:rPr lang="es-CO">
              <a:latin typeface="+mj-lt"/>
            </a:rPr>
            <a:t>Identificación</a:t>
          </a:r>
        </a:p>
      </dgm:t>
    </dgm:pt>
    <dgm:pt modelId="{6DD651EC-37B4-41CE-9F92-92B0388E2111}" type="parTrans" cxnId="{55372E5F-01CC-42CC-9E7F-C89FB3FDA47A}">
      <dgm:prSet/>
      <dgm:spPr/>
      <dgm:t>
        <a:bodyPr/>
        <a:lstStyle/>
        <a:p>
          <a:endParaRPr lang="es-CO" sz="2000">
            <a:latin typeface="+mj-lt"/>
          </a:endParaRPr>
        </a:p>
      </dgm:t>
    </dgm:pt>
    <dgm:pt modelId="{A1E07F65-23A6-4B01-8960-897965ECAFB4}" type="sibTrans" cxnId="{55372E5F-01CC-42CC-9E7F-C89FB3FDA47A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6E777E63-789E-41D8-858A-E7140C125377}">
      <dgm:prSet phldrT="[Texto]"/>
      <dgm:spPr/>
      <dgm:t>
        <a:bodyPr/>
        <a:lstStyle/>
        <a:p>
          <a:r>
            <a:rPr lang="es-CO">
              <a:latin typeface="+mj-lt"/>
            </a:rPr>
            <a:t>Medición</a:t>
          </a:r>
        </a:p>
      </dgm:t>
    </dgm:pt>
    <dgm:pt modelId="{FB6E4122-B7F4-482D-AA68-40A507FFCBF5}" type="parTrans" cxnId="{FB67B436-C256-4DB2-8DD2-F045982EA202}">
      <dgm:prSet/>
      <dgm:spPr/>
      <dgm:t>
        <a:bodyPr/>
        <a:lstStyle/>
        <a:p>
          <a:endParaRPr lang="es-CO" sz="2000">
            <a:latin typeface="+mj-lt"/>
          </a:endParaRPr>
        </a:p>
      </dgm:t>
    </dgm:pt>
    <dgm:pt modelId="{A7CC4E25-F1DF-4404-A5E6-BEDBEE550241}" type="sibTrans" cxnId="{FB67B436-C256-4DB2-8DD2-F045982EA202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E2E88BB2-40DD-4C6E-8ACE-B8AD36F619DF}">
      <dgm:prSet phldrT="[Texto]"/>
      <dgm:spPr/>
      <dgm:t>
        <a:bodyPr/>
        <a:lstStyle/>
        <a:p>
          <a:r>
            <a:rPr lang="es-CO">
              <a:latin typeface="+mj-lt"/>
            </a:rPr>
            <a:t>Control</a:t>
          </a:r>
        </a:p>
      </dgm:t>
    </dgm:pt>
    <dgm:pt modelId="{1B3D12EA-DB75-41ED-9326-676DC8B8FACF}" type="parTrans" cxnId="{428EB061-D786-4953-96FA-BADE2B786F7D}">
      <dgm:prSet/>
      <dgm:spPr/>
      <dgm:t>
        <a:bodyPr/>
        <a:lstStyle/>
        <a:p>
          <a:endParaRPr lang="es-CO" sz="2000">
            <a:latin typeface="+mj-lt"/>
          </a:endParaRPr>
        </a:p>
      </dgm:t>
    </dgm:pt>
    <dgm:pt modelId="{1D44E486-13A0-48B6-B63A-3E7BF41635BA}" type="sibTrans" cxnId="{428EB061-D786-4953-96FA-BADE2B786F7D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F2AACF64-CA26-4920-84CB-56E0F92D8848}">
      <dgm:prSet phldrT="[Texto]"/>
      <dgm:spPr/>
      <dgm:t>
        <a:bodyPr/>
        <a:lstStyle/>
        <a:p>
          <a:r>
            <a:rPr lang="es-CO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Monitoreo</a:t>
          </a:r>
        </a:p>
      </dgm:t>
    </dgm:pt>
    <dgm:pt modelId="{4A171E94-E2B7-4E91-A2BF-9E0AB5E6A94C}" type="parTrans" cxnId="{357E643A-7114-45EA-A930-4EB007B80A6B}">
      <dgm:prSet/>
      <dgm:spPr/>
      <dgm:t>
        <a:bodyPr/>
        <a:lstStyle/>
        <a:p>
          <a:endParaRPr lang="es-CO" sz="2000">
            <a:latin typeface="+mj-lt"/>
          </a:endParaRPr>
        </a:p>
      </dgm:t>
    </dgm:pt>
    <dgm:pt modelId="{F2E4034A-6459-4FE8-AFF2-2E6338FB42F4}" type="sibTrans" cxnId="{357E643A-7114-45EA-A930-4EB007B80A6B}">
      <dgm:prSet/>
      <dgm:spPr/>
      <dgm:t>
        <a:bodyPr/>
        <a:lstStyle/>
        <a:p>
          <a:endParaRPr lang="es-CO">
            <a:latin typeface="+mj-lt"/>
          </a:endParaRPr>
        </a:p>
      </dgm:t>
    </dgm:pt>
    <dgm:pt modelId="{40E56255-F4E2-4DCC-822C-B8F1CCE492C6}" type="pres">
      <dgm:prSet presAssocID="{DD2570AB-2698-4200-A415-7586F5F461A3}" presName="vert0" presStyleCnt="0">
        <dgm:presLayoutVars>
          <dgm:dir/>
          <dgm:animOne val="branch"/>
          <dgm:animLvl val="lvl"/>
        </dgm:presLayoutVars>
      </dgm:prSet>
      <dgm:spPr/>
    </dgm:pt>
    <dgm:pt modelId="{D3820311-DBB4-45BB-AB60-C03800EB542F}" type="pres">
      <dgm:prSet presAssocID="{FE38C629-CDA9-4191-84B9-A051FCAC370B}" presName="thickLine" presStyleLbl="alignNode1" presStyleIdx="0" presStyleCnt="4"/>
      <dgm:spPr/>
    </dgm:pt>
    <dgm:pt modelId="{2B970DC8-A0BB-4FC5-A1D1-1C5301B29C93}" type="pres">
      <dgm:prSet presAssocID="{FE38C629-CDA9-4191-84B9-A051FCAC370B}" presName="horz1" presStyleCnt="0"/>
      <dgm:spPr/>
    </dgm:pt>
    <dgm:pt modelId="{1EFDE23D-396C-4E11-AD4C-B8AC1CDD5E3C}" type="pres">
      <dgm:prSet presAssocID="{FE38C629-CDA9-4191-84B9-A051FCAC370B}" presName="tx1" presStyleLbl="revTx" presStyleIdx="0" presStyleCnt="4"/>
      <dgm:spPr/>
    </dgm:pt>
    <dgm:pt modelId="{F44E734A-8659-43FA-9483-F4A15F27FD13}" type="pres">
      <dgm:prSet presAssocID="{FE38C629-CDA9-4191-84B9-A051FCAC370B}" presName="vert1" presStyleCnt="0"/>
      <dgm:spPr/>
    </dgm:pt>
    <dgm:pt modelId="{F2EF2AC9-353D-4B51-80F8-BCDDAB53791C}" type="pres">
      <dgm:prSet presAssocID="{6E777E63-789E-41D8-858A-E7140C125377}" presName="thickLine" presStyleLbl="alignNode1" presStyleIdx="1" presStyleCnt="4"/>
      <dgm:spPr/>
    </dgm:pt>
    <dgm:pt modelId="{752E55C6-1533-4C89-AAB0-3D6B7D11A9A7}" type="pres">
      <dgm:prSet presAssocID="{6E777E63-789E-41D8-858A-E7140C125377}" presName="horz1" presStyleCnt="0"/>
      <dgm:spPr/>
    </dgm:pt>
    <dgm:pt modelId="{2F5EAF77-6033-4BCA-8CCC-CFAF92257507}" type="pres">
      <dgm:prSet presAssocID="{6E777E63-789E-41D8-858A-E7140C125377}" presName="tx1" presStyleLbl="revTx" presStyleIdx="1" presStyleCnt="4"/>
      <dgm:spPr/>
    </dgm:pt>
    <dgm:pt modelId="{186EF45D-EA98-47A5-AD83-0779FC6239E9}" type="pres">
      <dgm:prSet presAssocID="{6E777E63-789E-41D8-858A-E7140C125377}" presName="vert1" presStyleCnt="0"/>
      <dgm:spPr/>
    </dgm:pt>
    <dgm:pt modelId="{D457DAAA-0B75-468F-979B-FF12457537CE}" type="pres">
      <dgm:prSet presAssocID="{E2E88BB2-40DD-4C6E-8ACE-B8AD36F619DF}" presName="thickLine" presStyleLbl="alignNode1" presStyleIdx="2" presStyleCnt="4"/>
      <dgm:spPr/>
    </dgm:pt>
    <dgm:pt modelId="{D2B7B8AD-4A2E-4A5A-810E-FE8EA71DC222}" type="pres">
      <dgm:prSet presAssocID="{E2E88BB2-40DD-4C6E-8ACE-B8AD36F619DF}" presName="horz1" presStyleCnt="0"/>
      <dgm:spPr/>
    </dgm:pt>
    <dgm:pt modelId="{8C6D67FF-BFC8-4C44-B589-3F49346158C3}" type="pres">
      <dgm:prSet presAssocID="{E2E88BB2-40DD-4C6E-8ACE-B8AD36F619DF}" presName="tx1" presStyleLbl="revTx" presStyleIdx="2" presStyleCnt="4"/>
      <dgm:spPr/>
    </dgm:pt>
    <dgm:pt modelId="{A36E17B4-807F-4223-AB32-09D029385827}" type="pres">
      <dgm:prSet presAssocID="{E2E88BB2-40DD-4C6E-8ACE-B8AD36F619DF}" presName="vert1" presStyleCnt="0"/>
      <dgm:spPr/>
    </dgm:pt>
    <dgm:pt modelId="{853C7586-A2DD-4F25-8598-E1DBD0C914B1}" type="pres">
      <dgm:prSet presAssocID="{F2AACF64-CA26-4920-84CB-56E0F92D8848}" presName="thickLine" presStyleLbl="alignNode1" presStyleIdx="3" presStyleCnt="4"/>
      <dgm:spPr/>
    </dgm:pt>
    <dgm:pt modelId="{22F49F7E-A46A-4504-82E4-787A511D3E7E}" type="pres">
      <dgm:prSet presAssocID="{F2AACF64-CA26-4920-84CB-56E0F92D8848}" presName="horz1" presStyleCnt="0"/>
      <dgm:spPr/>
    </dgm:pt>
    <dgm:pt modelId="{2B78CAD1-4536-49DC-AAD5-36AB25B6077F}" type="pres">
      <dgm:prSet presAssocID="{F2AACF64-CA26-4920-84CB-56E0F92D8848}" presName="tx1" presStyleLbl="revTx" presStyleIdx="3" presStyleCnt="4"/>
      <dgm:spPr/>
    </dgm:pt>
    <dgm:pt modelId="{05936716-42A2-4CFA-B2DF-FD15E1FF01B3}" type="pres">
      <dgm:prSet presAssocID="{F2AACF64-CA26-4920-84CB-56E0F92D8848}" presName="vert1" presStyleCnt="0"/>
      <dgm:spPr/>
    </dgm:pt>
  </dgm:ptLst>
  <dgm:cxnLst>
    <dgm:cxn modelId="{8C5C510C-5A02-46D8-8077-391CB5F4C794}" type="presOf" srcId="{FE38C629-CDA9-4191-84B9-A051FCAC370B}" destId="{1EFDE23D-396C-4E11-AD4C-B8AC1CDD5E3C}" srcOrd="0" destOrd="0" presId="urn:microsoft.com/office/officeart/2008/layout/LinedList"/>
    <dgm:cxn modelId="{F828051E-80C1-4E21-8619-F0AD5D5D0DB3}" type="presOf" srcId="{E2E88BB2-40DD-4C6E-8ACE-B8AD36F619DF}" destId="{8C6D67FF-BFC8-4C44-B589-3F49346158C3}" srcOrd="0" destOrd="0" presId="urn:microsoft.com/office/officeart/2008/layout/LinedList"/>
    <dgm:cxn modelId="{FB67B436-C256-4DB2-8DD2-F045982EA202}" srcId="{DD2570AB-2698-4200-A415-7586F5F461A3}" destId="{6E777E63-789E-41D8-858A-E7140C125377}" srcOrd="1" destOrd="0" parTransId="{FB6E4122-B7F4-482D-AA68-40A507FFCBF5}" sibTransId="{A7CC4E25-F1DF-4404-A5E6-BEDBEE550241}"/>
    <dgm:cxn modelId="{357E643A-7114-45EA-A930-4EB007B80A6B}" srcId="{DD2570AB-2698-4200-A415-7586F5F461A3}" destId="{F2AACF64-CA26-4920-84CB-56E0F92D8848}" srcOrd="3" destOrd="0" parTransId="{4A171E94-E2B7-4E91-A2BF-9E0AB5E6A94C}" sibTransId="{F2E4034A-6459-4FE8-AFF2-2E6338FB42F4}"/>
    <dgm:cxn modelId="{55372E5F-01CC-42CC-9E7F-C89FB3FDA47A}" srcId="{DD2570AB-2698-4200-A415-7586F5F461A3}" destId="{FE38C629-CDA9-4191-84B9-A051FCAC370B}" srcOrd="0" destOrd="0" parTransId="{6DD651EC-37B4-41CE-9F92-92B0388E2111}" sibTransId="{A1E07F65-23A6-4B01-8960-897965ECAFB4}"/>
    <dgm:cxn modelId="{428EB061-D786-4953-96FA-BADE2B786F7D}" srcId="{DD2570AB-2698-4200-A415-7586F5F461A3}" destId="{E2E88BB2-40DD-4C6E-8ACE-B8AD36F619DF}" srcOrd="2" destOrd="0" parTransId="{1B3D12EA-DB75-41ED-9326-676DC8B8FACF}" sibTransId="{1D44E486-13A0-48B6-B63A-3E7BF41635BA}"/>
    <dgm:cxn modelId="{F9C69E67-063A-43E3-A3A9-13367CEAF754}" type="presOf" srcId="{F2AACF64-CA26-4920-84CB-56E0F92D8848}" destId="{2B78CAD1-4536-49DC-AAD5-36AB25B6077F}" srcOrd="0" destOrd="0" presId="urn:microsoft.com/office/officeart/2008/layout/LinedList"/>
    <dgm:cxn modelId="{D32D4E49-41F7-435E-8843-5C6C9D3D1C8B}" type="presOf" srcId="{DD2570AB-2698-4200-A415-7586F5F461A3}" destId="{40E56255-F4E2-4DCC-822C-B8F1CCE492C6}" srcOrd="0" destOrd="0" presId="urn:microsoft.com/office/officeart/2008/layout/LinedList"/>
    <dgm:cxn modelId="{E36847B5-2D0C-433E-97F8-AF35B127092B}" type="presOf" srcId="{6E777E63-789E-41D8-858A-E7140C125377}" destId="{2F5EAF77-6033-4BCA-8CCC-CFAF92257507}" srcOrd="0" destOrd="0" presId="urn:microsoft.com/office/officeart/2008/layout/LinedList"/>
    <dgm:cxn modelId="{C2BCBAA7-BDC2-4751-A41A-4FEA7A0C24C9}" type="presParOf" srcId="{40E56255-F4E2-4DCC-822C-B8F1CCE492C6}" destId="{D3820311-DBB4-45BB-AB60-C03800EB542F}" srcOrd="0" destOrd="0" presId="urn:microsoft.com/office/officeart/2008/layout/LinedList"/>
    <dgm:cxn modelId="{8600953C-CDB8-4DC0-B6FF-6D369A0B322E}" type="presParOf" srcId="{40E56255-F4E2-4DCC-822C-B8F1CCE492C6}" destId="{2B970DC8-A0BB-4FC5-A1D1-1C5301B29C93}" srcOrd="1" destOrd="0" presId="urn:microsoft.com/office/officeart/2008/layout/LinedList"/>
    <dgm:cxn modelId="{A8E5E2FB-E9F2-4B22-A448-373E3BD07484}" type="presParOf" srcId="{2B970DC8-A0BB-4FC5-A1D1-1C5301B29C93}" destId="{1EFDE23D-396C-4E11-AD4C-B8AC1CDD5E3C}" srcOrd="0" destOrd="0" presId="urn:microsoft.com/office/officeart/2008/layout/LinedList"/>
    <dgm:cxn modelId="{B1247D0A-EBEC-4971-BB22-399FE847A34F}" type="presParOf" srcId="{2B970DC8-A0BB-4FC5-A1D1-1C5301B29C93}" destId="{F44E734A-8659-43FA-9483-F4A15F27FD13}" srcOrd="1" destOrd="0" presId="urn:microsoft.com/office/officeart/2008/layout/LinedList"/>
    <dgm:cxn modelId="{1EEEC6AC-251E-4C5C-80AD-108E0E68C4ED}" type="presParOf" srcId="{40E56255-F4E2-4DCC-822C-B8F1CCE492C6}" destId="{F2EF2AC9-353D-4B51-80F8-BCDDAB53791C}" srcOrd="2" destOrd="0" presId="urn:microsoft.com/office/officeart/2008/layout/LinedList"/>
    <dgm:cxn modelId="{AD65554E-3811-4C7A-A1C3-C74534F7C2DA}" type="presParOf" srcId="{40E56255-F4E2-4DCC-822C-B8F1CCE492C6}" destId="{752E55C6-1533-4C89-AAB0-3D6B7D11A9A7}" srcOrd="3" destOrd="0" presId="urn:microsoft.com/office/officeart/2008/layout/LinedList"/>
    <dgm:cxn modelId="{71FAEBD2-CE0F-4C6C-9A20-62EFC2DB0B6A}" type="presParOf" srcId="{752E55C6-1533-4C89-AAB0-3D6B7D11A9A7}" destId="{2F5EAF77-6033-4BCA-8CCC-CFAF92257507}" srcOrd="0" destOrd="0" presId="urn:microsoft.com/office/officeart/2008/layout/LinedList"/>
    <dgm:cxn modelId="{3BBDCAE0-7DC4-4298-BBD0-218F23A1E1CB}" type="presParOf" srcId="{752E55C6-1533-4C89-AAB0-3D6B7D11A9A7}" destId="{186EF45D-EA98-47A5-AD83-0779FC6239E9}" srcOrd="1" destOrd="0" presId="urn:microsoft.com/office/officeart/2008/layout/LinedList"/>
    <dgm:cxn modelId="{A941C2FD-32F4-42A6-8F31-58189D0F0B1B}" type="presParOf" srcId="{40E56255-F4E2-4DCC-822C-B8F1CCE492C6}" destId="{D457DAAA-0B75-468F-979B-FF12457537CE}" srcOrd="4" destOrd="0" presId="urn:microsoft.com/office/officeart/2008/layout/LinedList"/>
    <dgm:cxn modelId="{0AB77A68-1E35-43AC-9253-AB752AFF7360}" type="presParOf" srcId="{40E56255-F4E2-4DCC-822C-B8F1CCE492C6}" destId="{D2B7B8AD-4A2E-4A5A-810E-FE8EA71DC222}" srcOrd="5" destOrd="0" presId="urn:microsoft.com/office/officeart/2008/layout/LinedList"/>
    <dgm:cxn modelId="{5BDAC25D-BC29-4056-B8F7-3D4852138F25}" type="presParOf" srcId="{D2B7B8AD-4A2E-4A5A-810E-FE8EA71DC222}" destId="{8C6D67FF-BFC8-4C44-B589-3F49346158C3}" srcOrd="0" destOrd="0" presId="urn:microsoft.com/office/officeart/2008/layout/LinedList"/>
    <dgm:cxn modelId="{EA780F12-FAD8-419F-AD03-0B703752E438}" type="presParOf" srcId="{D2B7B8AD-4A2E-4A5A-810E-FE8EA71DC222}" destId="{A36E17B4-807F-4223-AB32-09D029385827}" srcOrd="1" destOrd="0" presId="urn:microsoft.com/office/officeart/2008/layout/LinedList"/>
    <dgm:cxn modelId="{716DF7F9-3628-42BB-8244-4BDA5FF3CA37}" type="presParOf" srcId="{40E56255-F4E2-4DCC-822C-B8F1CCE492C6}" destId="{853C7586-A2DD-4F25-8598-E1DBD0C914B1}" srcOrd="6" destOrd="0" presId="urn:microsoft.com/office/officeart/2008/layout/LinedList"/>
    <dgm:cxn modelId="{E6284F9C-3F5F-43BC-A072-A9246F51EF50}" type="presParOf" srcId="{40E56255-F4E2-4DCC-822C-B8F1CCE492C6}" destId="{22F49F7E-A46A-4504-82E4-787A511D3E7E}" srcOrd="7" destOrd="0" presId="urn:microsoft.com/office/officeart/2008/layout/LinedList"/>
    <dgm:cxn modelId="{1D8D1DF1-62A2-4F82-ABCA-5ED4F9B95241}" type="presParOf" srcId="{22F49F7E-A46A-4504-82E4-787A511D3E7E}" destId="{2B78CAD1-4536-49DC-AAD5-36AB25B6077F}" srcOrd="0" destOrd="0" presId="urn:microsoft.com/office/officeart/2008/layout/LinedList"/>
    <dgm:cxn modelId="{5871DF92-8FDE-4AD0-9F18-A88B50A7D236}" type="presParOf" srcId="{22F49F7E-A46A-4504-82E4-787A511D3E7E}" destId="{05936716-42A2-4CFA-B2DF-FD15E1FF01B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6273C9-66B5-4905-A4CE-20B6A802D1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229B363-C7F7-40C6-B68C-50C8D3004B9B}">
      <dgm:prSet/>
      <dgm:spPr/>
      <dgm:t>
        <a:bodyPr/>
        <a:lstStyle/>
        <a:p>
          <a:r>
            <a:rPr lang="es-CO" b="1" u="sng"/>
            <a:t>La Matriz A debe cumplir:</a:t>
          </a:r>
          <a:endParaRPr lang="en-US"/>
        </a:p>
      </dgm:t>
    </dgm:pt>
    <dgm:pt modelId="{F744D4C7-EECA-4BBD-83C1-EFA66041AD77}" type="parTrans" cxnId="{BC070429-ABE3-4807-971A-649E3A20417E}">
      <dgm:prSet/>
      <dgm:spPr/>
      <dgm:t>
        <a:bodyPr/>
        <a:lstStyle/>
        <a:p>
          <a:endParaRPr lang="en-US"/>
        </a:p>
      </dgm:t>
    </dgm:pt>
    <dgm:pt modelId="{948C6FB7-90E3-44CC-B78F-3D86EC396491}" type="sibTrans" cxnId="{BC070429-ABE3-4807-971A-649E3A20417E}">
      <dgm:prSet/>
      <dgm:spPr/>
      <dgm:t>
        <a:bodyPr/>
        <a:lstStyle/>
        <a:p>
          <a:endParaRPr lang="en-US"/>
        </a:p>
      </dgm:t>
    </dgm:pt>
    <dgm:pt modelId="{6C087E49-7120-41EA-9233-9F5541F91465}">
      <dgm:prSet/>
      <dgm:spPr/>
      <dgm:t>
        <a:bodyPr/>
        <a:lstStyle/>
        <a:p>
          <a:r>
            <a:rPr lang="es-MX"/>
            <a:t>Todos los elementos de la matriz debe ser no negativos: Pij para todo ij.</a:t>
          </a:r>
          <a:endParaRPr lang="en-US"/>
        </a:p>
      </dgm:t>
    </dgm:pt>
    <dgm:pt modelId="{333A1D95-554A-4C48-8D8C-6797B5DB3822}" type="parTrans" cxnId="{7E16B24D-FED7-49F5-A725-B2B551948E25}">
      <dgm:prSet/>
      <dgm:spPr/>
      <dgm:t>
        <a:bodyPr/>
        <a:lstStyle/>
        <a:p>
          <a:endParaRPr lang="en-US"/>
        </a:p>
      </dgm:t>
    </dgm:pt>
    <dgm:pt modelId="{7ACA3DAC-A33E-4884-9ACC-1CB7E8008F0A}" type="sibTrans" cxnId="{7E16B24D-FED7-49F5-A725-B2B551948E25}">
      <dgm:prSet/>
      <dgm:spPr/>
      <dgm:t>
        <a:bodyPr/>
        <a:lstStyle/>
        <a:p>
          <a:endParaRPr lang="en-US"/>
        </a:p>
      </dgm:t>
    </dgm:pt>
    <dgm:pt modelId="{8736DB7B-7D82-4622-B12F-CC77AAEB18EA}">
      <dgm:prSet/>
      <dgm:spPr/>
      <dgm:t>
        <a:bodyPr/>
        <a:lstStyle/>
        <a:p>
          <a:r>
            <a:rPr lang="es-MX"/>
            <a:t>La suma de los elementos de cada fila es igual a 1 ya que estamos trabajando con probabilidades.</a:t>
          </a:r>
          <a:endParaRPr lang="en-US"/>
        </a:p>
      </dgm:t>
    </dgm:pt>
    <dgm:pt modelId="{08FF0A4D-2E98-431E-9331-DCC94250C15A}" type="parTrans" cxnId="{CD669EF7-47E1-4279-B41E-BA7669ACAEA9}">
      <dgm:prSet/>
      <dgm:spPr/>
      <dgm:t>
        <a:bodyPr/>
        <a:lstStyle/>
        <a:p>
          <a:endParaRPr lang="en-US"/>
        </a:p>
      </dgm:t>
    </dgm:pt>
    <dgm:pt modelId="{DB5720C0-0293-4F1F-8ABB-7200CE505774}" type="sibTrans" cxnId="{CD669EF7-47E1-4279-B41E-BA7669ACAEA9}">
      <dgm:prSet/>
      <dgm:spPr/>
      <dgm:t>
        <a:bodyPr/>
        <a:lstStyle/>
        <a:p>
          <a:endParaRPr lang="en-US"/>
        </a:p>
      </dgm:t>
    </dgm:pt>
    <dgm:pt modelId="{292964BF-B0D2-412B-879C-8BED350A303B}" type="pres">
      <dgm:prSet presAssocID="{5A6273C9-66B5-4905-A4CE-20B6A802D168}" presName="linear" presStyleCnt="0">
        <dgm:presLayoutVars>
          <dgm:animLvl val="lvl"/>
          <dgm:resizeHandles val="exact"/>
        </dgm:presLayoutVars>
      </dgm:prSet>
      <dgm:spPr/>
    </dgm:pt>
    <dgm:pt modelId="{95E433D5-08EB-40DB-8527-EBFFECFCC4CD}" type="pres">
      <dgm:prSet presAssocID="{5229B363-C7F7-40C6-B68C-50C8D3004B9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14DFA8B-F5AF-4FDC-B208-0342FF199BE4}" type="pres">
      <dgm:prSet presAssocID="{948C6FB7-90E3-44CC-B78F-3D86EC396491}" presName="spacer" presStyleCnt="0"/>
      <dgm:spPr/>
    </dgm:pt>
    <dgm:pt modelId="{00CF065F-A433-4AD0-AACB-AC350C2CE155}" type="pres">
      <dgm:prSet presAssocID="{6C087E49-7120-41EA-9233-9F5541F9146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EDA7B1E-117F-46D3-8C33-F3816B199243}" type="pres">
      <dgm:prSet presAssocID="{7ACA3DAC-A33E-4884-9ACC-1CB7E8008F0A}" presName="spacer" presStyleCnt="0"/>
      <dgm:spPr/>
    </dgm:pt>
    <dgm:pt modelId="{A2523D20-F90F-4F18-A368-CE1CF48D1405}" type="pres">
      <dgm:prSet presAssocID="{8736DB7B-7D82-4622-B12F-CC77AAEB18E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C070429-ABE3-4807-971A-649E3A20417E}" srcId="{5A6273C9-66B5-4905-A4CE-20B6A802D168}" destId="{5229B363-C7F7-40C6-B68C-50C8D3004B9B}" srcOrd="0" destOrd="0" parTransId="{F744D4C7-EECA-4BBD-83C1-EFA66041AD77}" sibTransId="{948C6FB7-90E3-44CC-B78F-3D86EC396491}"/>
    <dgm:cxn modelId="{2FFB2D61-5F95-491D-85DA-0437B5A53FD9}" type="presOf" srcId="{5229B363-C7F7-40C6-B68C-50C8D3004B9B}" destId="{95E433D5-08EB-40DB-8527-EBFFECFCC4CD}" srcOrd="0" destOrd="0" presId="urn:microsoft.com/office/officeart/2005/8/layout/vList2"/>
    <dgm:cxn modelId="{25584F61-5047-4C5E-B3DB-86302DEA546D}" type="presOf" srcId="{6C087E49-7120-41EA-9233-9F5541F91465}" destId="{00CF065F-A433-4AD0-AACB-AC350C2CE155}" srcOrd="0" destOrd="0" presId="urn:microsoft.com/office/officeart/2005/8/layout/vList2"/>
    <dgm:cxn modelId="{7E16B24D-FED7-49F5-A725-B2B551948E25}" srcId="{5A6273C9-66B5-4905-A4CE-20B6A802D168}" destId="{6C087E49-7120-41EA-9233-9F5541F91465}" srcOrd="1" destOrd="0" parTransId="{333A1D95-554A-4C48-8D8C-6797B5DB3822}" sibTransId="{7ACA3DAC-A33E-4884-9ACC-1CB7E8008F0A}"/>
    <dgm:cxn modelId="{04C69355-C9AB-469B-97A5-176BA0798E83}" type="presOf" srcId="{5A6273C9-66B5-4905-A4CE-20B6A802D168}" destId="{292964BF-B0D2-412B-879C-8BED350A303B}" srcOrd="0" destOrd="0" presId="urn:microsoft.com/office/officeart/2005/8/layout/vList2"/>
    <dgm:cxn modelId="{470348AF-8CC1-4638-B62E-4FFF424EA4FF}" type="presOf" srcId="{8736DB7B-7D82-4622-B12F-CC77AAEB18EA}" destId="{A2523D20-F90F-4F18-A368-CE1CF48D1405}" srcOrd="0" destOrd="0" presId="urn:microsoft.com/office/officeart/2005/8/layout/vList2"/>
    <dgm:cxn modelId="{CD669EF7-47E1-4279-B41E-BA7669ACAEA9}" srcId="{5A6273C9-66B5-4905-A4CE-20B6A802D168}" destId="{8736DB7B-7D82-4622-B12F-CC77AAEB18EA}" srcOrd="2" destOrd="0" parTransId="{08FF0A4D-2E98-431E-9331-DCC94250C15A}" sibTransId="{DB5720C0-0293-4F1F-8ABB-7200CE505774}"/>
    <dgm:cxn modelId="{A68CE813-875B-4003-A57F-EF7F71353360}" type="presParOf" srcId="{292964BF-B0D2-412B-879C-8BED350A303B}" destId="{95E433D5-08EB-40DB-8527-EBFFECFCC4CD}" srcOrd="0" destOrd="0" presId="urn:microsoft.com/office/officeart/2005/8/layout/vList2"/>
    <dgm:cxn modelId="{6059D675-F3E7-420C-ADC3-466944CCA577}" type="presParOf" srcId="{292964BF-B0D2-412B-879C-8BED350A303B}" destId="{414DFA8B-F5AF-4FDC-B208-0342FF199BE4}" srcOrd="1" destOrd="0" presId="urn:microsoft.com/office/officeart/2005/8/layout/vList2"/>
    <dgm:cxn modelId="{D07AFA56-56A5-43FA-8E02-2CB6BCD2C1F5}" type="presParOf" srcId="{292964BF-B0D2-412B-879C-8BED350A303B}" destId="{00CF065F-A433-4AD0-AACB-AC350C2CE155}" srcOrd="2" destOrd="0" presId="urn:microsoft.com/office/officeart/2005/8/layout/vList2"/>
    <dgm:cxn modelId="{4C42AA92-326D-4A8E-8D67-86D94950CBF4}" type="presParOf" srcId="{292964BF-B0D2-412B-879C-8BED350A303B}" destId="{8EDA7B1E-117F-46D3-8C33-F3816B199243}" srcOrd="3" destOrd="0" presId="urn:microsoft.com/office/officeart/2005/8/layout/vList2"/>
    <dgm:cxn modelId="{E0610258-8FD9-4B13-BD93-56A0BFF72371}" type="presParOf" srcId="{292964BF-B0D2-412B-879C-8BED350A303B}" destId="{A2523D20-F90F-4F18-A368-CE1CF48D140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20311-DBB4-45BB-AB60-C03800EB542F}">
      <dsp:nvSpPr>
        <dsp:cNvPr id="0" name=""/>
        <dsp:cNvSpPr/>
      </dsp:nvSpPr>
      <dsp:spPr>
        <a:xfrm>
          <a:off x="0" y="0"/>
          <a:ext cx="61112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DE23D-396C-4E11-AD4C-B8AC1CDD5E3C}">
      <dsp:nvSpPr>
        <dsp:cNvPr id="0" name=""/>
        <dsp:cNvSpPr/>
      </dsp:nvSpPr>
      <dsp:spPr>
        <a:xfrm>
          <a:off x="0" y="0"/>
          <a:ext cx="6111297" cy="1143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200" kern="1200">
              <a:latin typeface="+mj-lt"/>
            </a:rPr>
            <a:t>Identificación</a:t>
          </a:r>
        </a:p>
      </dsp:txBody>
      <dsp:txXfrm>
        <a:off x="0" y="0"/>
        <a:ext cx="6111297" cy="1143186"/>
      </dsp:txXfrm>
    </dsp:sp>
    <dsp:sp modelId="{F2EF2AC9-353D-4B51-80F8-BCDDAB53791C}">
      <dsp:nvSpPr>
        <dsp:cNvPr id="0" name=""/>
        <dsp:cNvSpPr/>
      </dsp:nvSpPr>
      <dsp:spPr>
        <a:xfrm>
          <a:off x="0" y="1143186"/>
          <a:ext cx="611129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EAF77-6033-4BCA-8CCC-CFAF92257507}">
      <dsp:nvSpPr>
        <dsp:cNvPr id="0" name=""/>
        <dsp:cNvSpPr/>
      </dsp:nvSpPr>
      <dsp:spPr>
        <a:xfrm>
          <a:off x="0" y="1143186"/>
          <a:ext cx="6111297" cy="1143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200" kern="1200">
              <a:latin typeface="+mj-lt"/>
            </a:rPr>
            <a:t>Medición</a:t>
          </a:r>
        </a:p>
      </dsp:txBody>
      <dsp:txXfrm>
        <a:off x="0" y="1143186"/>
        <a:ext cx="6111297" cy="1143186"/>
      </dsp:txXfrm>
    </dsp:sp>
    <dsp:sp modelId="{D457DAAA-0B75-468F-979B-FF12457537CE}">
      <dsp:nvSpPr>
        <dsp:cNvPr id="0" name=""/>
        <dsp:cNvSpPr/>
      </dsp:nvSpPr>
      <dsp:spPr>
        <a:xfrm>
          <a:off x="0" y="2286373"/>
          <a:ext cx="611129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D67FF-BFC8-4C44-B589-3F49346158C3}">
      <dsp:nvSpPr>
        <dsp:cNvPr id="0" name=""/>
        <dsp:cNvSpPr/>
      </dsp:nvSpPr>
      <dsp:spPr>
        <a:xfrm>
          <a:off x="0" y="2286373"/>
          <a:ext cx="6111297" cy="1143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200" kern="1200">
              <a:latin typeface="+mj-lt"/>
            </a:rPr>
            <a:t>Control</a:t>
          </a:r>
        </a:p>
      </dsp:txBody>
      <dsp:txXfrm>
        <a:off x="0" y="2286373"/>
        <a:ext cx="6111297" cy="1143186"/>
      </dsp:txXfrm>
    </dsp:sp>
    <dsp:sp modelId="{853C7586-A2DD-4F25-8598-E1DBD0C914B1}">
      <dsp:nvSpPr>
        <dsp:cNvPr id="0" name=""/>
        <dsp:cNvSpPr/>
      </dsp:nvSpPr>
      <dsp:spPr>
        <a:xfrm>
          <a:off x="0" y="3429560"/>
          <a:ext cx="611129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78CAD1-4536-49DC-AAD5-36AB25B6077F}">
      <dsp:nvSpPr>
        <dsp:cNvPr id="0" name=""/>
        <dsp:cNvSpPr/>
      </dsp:nvSpPr>
      <dsp:spPr>
        <a:xfrm>
          <a:off x="0" y="3429560"/>
          <a:ext cx="6111297" cy="1143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2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Monitoreo</a:t>
          </a:r>
        </a:p>
      </dsp:txBody>
      <dsp:txXfrm>
        <a:off x="0" y="3429560"/>
        <a:ext cx="6111297" cy="1143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433D5-08EB-40DB-8527-EBFFECFCC4CD}">
      <dsp:nvSpPr>
        <dsp:cNvPr id="0" name=""/>
        <dsp:cNvSpPr/>
      </dsp:nvSpPr>
      <dsp:spPr>
        <a:xfrm>
          <a:off x="0" y="759282"/>
          <a:ext cx="7613240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800" b="1" u="sng" kern="1200"/>
            <a:t>La Matriz A debe cumplir:</a:t>
          </a:r>
          <a:endParaRPr lang="en-US" sz="2800" kern="1200"/>
        </a:p>
      </dsp:txBody>
      <dsp:txXfrm>
        <a:off x="54298" y="813580"/>
        <a:ext cx="7504644" cy="1003708"/>
      </dsp:txXfrm>
    </dsp:sp>
    <dsp:sp modelId="{00CF065F-A433-4AD0-AACB-AC350C2CE155}">
      <dsp:nvSpPr>
        <dsp:cNvPr id="0" name=""/>
        <dsp:cNvSpPr/>
      </dsp:nvSpPr>
      <dsp:spPr>
        <a:xfrm>
          <a:off x="0" y="1952226"/>
          <a:ext cx="7613240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/>
            <a:t>Todos los elementos de la matriz debe ser no negativos: Pij para todo ij.</a:t>
          </a:r>
          <a:endParaRPr lang="en-US" sz="2800" kern="1200"/>
        </a:p>
      </dsp:txBody>
      <dsp:txXfrm>
        <a:off x="54298" y="2006524"/>
        <a:ext cx="7504644" cy="1003708"/>
      </dsp:txXfrm>
    </dsp:sp>
    <dsp:sp modelId="{A2523D20-F90F-4F18-A368-CE1CF48D1405}">
      <dsp:nvSpPr>
        <dsp:cNvPr id="0" name=""/>
        <dsp:cNvSpPr/>
      </dsp:nvSpPr>
      <dsp:spPr>
        <a:xfrm>
          <a:off x="0" y="3145171"/>
          <a:ext cx="7613240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/>
            <a:t>La suma de los elementos de cada fila es igual a 1 ya que estamos trabajando con probabilidades.</a:t>
          </a:r>
          <a:endParaRPr lang="en-US" sz="2800" kern="1200"/>
        </a:p>
      </dsp:txBody>
      <dsp:txXfrm>
        <a:off x="54298" y="3199469"/>
        <a:ext cx="7504644" cy="1003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A616C-55B0-4049-8F2C-AAEB9A47D486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23ACA-02A2-437B-B817-4F56CC1B21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711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CB031-D190-4D9F-B844-09B76FE62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FBED0C-5403-4B82-A69D-E6C6DE501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1C0CD3-E141-499D-B03C-5F4BDAF77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8F9848-9D23-4CD4-B4B9-5010D6DF2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29D001-2FAD-4ADA-A11E-C4968126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439665B-1E0E-4640-9365-A6648036E8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9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801DC3-2881-44F1-A167-74D22F60A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AE4343-0663-414C-9B93-9D24B688B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4AC335-8A3D-4B84-B2E4-6D04C890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284EAC-5886-4D7C-8235-E9A598A5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DC6BDC-C757-467E-A115-82A2821C2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BFD7E4-40E4-40A5-B93E-0961218862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2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EB8D25-2784-4AF2-B05D-D2F6215C5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499F6F-6374-4680-AA82-2CEAB8429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F33751-CE77-4297-B20A-23BA30BEF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8C3948-E649-4E33-B0E6-51A34C09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B1B8C0-D7F0-4B5E-99F6-8BF1D6519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68D6EF-0BB7-4614-9D09-2C8CE1F66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0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64C42-07C4-4600-9C64-C14BDA2A0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602867-4DE2-40DD-B3E8-8C9D1615E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831EC2-4F18-4A89-9B90-F7A87BC5C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2D4D35-68A8-4000-A8A2-11D8DB39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138459-87EA-487E-B628-C5C72B59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EF33E4-65D9-4413-A9E9-75DABC370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4A2CFF-9C88-4995-B3BB-522DD42791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1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09133-BF6C-4CB0-BF7B-82BF78CEE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CDF947-CA96-4CCA-96E5-71BE6D1FF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008B7C-0C5F-4517-BED2-5BE47124E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152F8CE-A79F-4EF2-8168-63AB57F0E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2B8792-A44E-4CB4-B815-2653A7891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4D61ED-AF95-4AD3-883B-E345295E9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89257C-9085-4166-91F7-8FD0AA82A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4882215-AF73-4F88-918B-2DE0E1C0B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227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7A607B-48C7-49ED-B6FC-EA638533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D65BAD9-7E17-4581-BD3E-1B6DE4B47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9E03BF-48A8-447C-B392-18CD5330E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FD0BE3-E9B5-4A24-BF21-DC157E480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A2A71A-3A9A-4BCA-845E-539891EC5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92DB768-0465-408F-B595-B73CD778D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6925194-F475-4A69-B1E4-F4AC247DC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2338C42-7AA2-45B7-8D22-AF085CD1E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514340B-8B12-4C43-8F4F-674C0A030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6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104C9-65CF-4811-9FA1-E3B828767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93182B-E046-48D1-891F-55FEFFD3D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409CF0-319B-459F-8086-BC5911D17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B7D316-3EEF-4BB8-B224-88A15998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540EFA-D01C-4482-9BF0-47B668387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D37D44-87C4-47EB-8D4D-D50EF2BDB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1B29214-A62A-4F49-9B9C-403A9D280E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8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2AD8F8-54D2-482E-9C69-DFA982A2A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C289F7-E6BC-4FDB-B0F6-6AFF44FA4E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E13B91-1E66-4199-B644-4DDA97A84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BD3096-66C8-41EA-A320-63FB1F2E5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4B7057-912A-4269-AE83-E1784F442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285CC8-BED4-4B8C-9313-16E809AC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593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D024A-68FE-4F06-9C69-2A68C7C7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E71942-7B06-4748-BCE1-1B04C33DC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B810BD-C10B-45E9-AABF-AF393B96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2D5D68-7897-422B-989E-60042929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00535C-042C-483C-ABBC-B09EC220E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235F04B-8E61-4A2B-A178-89413C5371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5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8A4887-FE83-446A-8D94-0E21A8BA5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82659C-CF48-43DA-82EE-0DEE9AD80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2381E4-6607-49E3-A442-D58A5BF4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50A6D9-2DB2-47B6-9E66-8BDCE1C91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8B8B5B-A2CF-4CBB-B214-8DC1207C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AB9D7C4-51EC-46E9-B6CC-4FD049C661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7694" y="1"/>
            <a:ext cx="1954306" cy="4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3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5DE066-6C0A-40AD-89C0-A0B387276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477B0B-A36D-4B32-9392-8762CBC86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3E44F9-8772-46FD-A2E7-FC82093A1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E23D1-6357-4DDE-A352-7EC2CB6D9541}" type="datetimeFigureOut">
              <a:rPr lang="es-CO" smtClean="0"/>
              <a:t>2/06/2021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CB801E-3052-4AD8-94FB-D7BBCD346F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F9D44B-6622-4899-AC92-4353030A9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B15E-8E57-40CB-8399-F70A9D55F7C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841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Proceso_estoc%C3%A1stico" TargetMode="External"/><Relationship Id="rId2" Type="http://schemas.openxmlformats.org/officeDocument/2006/relationships/hyperlink" Target="http://es.wikipedia.org/wiki/Teor%C3%ADa_de_la_probabilidad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co/url?sa=i&amp;rct=j&amp;q=&amp;esrc=s&amp;source=images&amp;cd=&amp;cad=rja&amp;uact=8&amp;ved=0CAcQjRw&amp;url=http://commons.wikimedia.org/wiki/File:Traza_de_una_matriz.svg&amp;ei=iH5dVML8IIuYgwSx-YHoDQ&amp;bvm=bv.79189006,d.eXY&amp;psig=AFQjCNF1pTw1mXxUnQ38o6xO5JKueNKwsQ&amp;ust=1415499760313874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BC95BAC-5A0E-483B-9220-30A2D80F2F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ln>
            <a:solidFill>
              <a:srgbClr val="FFC100"/>
            </a:solidFill>
          </a:ln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365B89BF-FFF0-4221-BFCF-D034485DC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46" y="4051495"/>
            <a:ext cx="11685365" cy="1826383"/>
          </a:xfrm>
        </p:spPr>
        <p:txBody>
          <a:bodyPr>
            <a:normAutofit/>
          </a:bodyPr>
          <a:lstStyle/>
          <a:p>
            <a:pPr algn="ctr"/>
            <a:r>
              <a:rPr lang="es-CO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IMPLEMENTACIÓN GRUPAL SARC”</a:t>
            </a:r>
            <a:br>
              <a:rPr lang="es-CO" sz="4800" dirty="0"/>
            </a:br>
            <a:r>
              <a:rPr lang="es-CO" sz="4800" dirty="0"/>
              <a:t>“</a:t>
            </a:r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Matrices de Transición y Cadenas de </a:t>
            </a:r>
            <a:r>
              <a:rPr lang="es-MX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Markov</a:t>
            </a:r>
            <a:r>
              <a:rPr lang="es-CO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s-C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1BC6DF8D-F4F4-4373-82C0-564D7525D3A7}"/>
              </a:ext>
            </a:extLst>
          </p:cNvPr>
          <p:cNvSpPr txBox="1">
            <a:spLocks/>
          </p:cNvSpPr>
          <p:nvPr/>
        </p:nvSpPr>
        <p:spPr>
          <a:xfrm>
            <a:off x="1849899" y="6178062"/>
            <a:ext cx="8492199" cy="6799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Junio 3 de 2021</a:t>
            </a:r>
            <a:endParaRPr lang="es-CO" sz="2000" b="1" dirty="0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F5341F4-AE19-4E06-8FEA-28AF5BF6FF8B}"/>
              </a:ext>
            </a:extLst>
          </p:cNvPr>
          <p:cNvCxnSpPr/>
          <p:nvPr/>
        </p:nvCxnSpPr>
        <p:spPr>
          <a:xfrm>
            <a:off x="-1" y="4051495"/>
            <a:ext cx="12192001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19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9">
            <a:extLst>
              <a:ext uri="{FF2B5EF4-FFF2-40B4-BE49-F238E27FC236}">
                <a16:creationId xmlns:a16="http://schemas.microsoft.com/office/drawing/2014/main" id="{1D9F7BF7-0470-4643-98A4-6BC35B3D4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157694" cy="4950634"/>
          </a:xfrm>
          <a:custGeom>
            <a:avLst/>
            <a:gdLst>
              <a:gd name="connsiteX0" fmla="*/ 5157694 w 5157694"/>
              <a:gd name="connsiteY0" fmla="*/ 0 h 4950634"/>
              <a:gd name="connsiteX1" fmla="*/ 263400 w 5157694"/>
              <a:gd name="connsiteY1" fmla="*/ 0 h 4950634"/>
              <a:gd name="connsiteX2" fmla="*/ 161950 w 5157694"/>
              <a:gd name="connsiteY2" fmla="*/ 277179 h 4950634"/>
              <a:gd name="connsiteX3" fmla="*/ 0 w 5157694"/>
              <a:gd name="connsiteY3" fmla="*/ 1348379 h 4950634"/>
              <a:gd name="connsiteX4" fmla="*/ 3602256 w 5157694"/>
              <a:gd name="connsiteY4" fmla="*/ 4950634 h 4950634"/>
              <a:gd name="connsiteX5" fmla="*/ 4984183 w 5157694"/>
              <a:gd name="connsiteY5" fmla="*/ 4676036 h 4950634"/>
              <a:gd name="connsiteX6" fmla="*/ 5157694 w 5157694"/>
              <a:gd name="connsiteY6" fmla="*/ 4598233 h 495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7694" h="4950634">
                <a:moveTo>
                  <a:pt x="5157694" y="0"/>
                </a:moveTo>
                <a:lnTo>
                  <a:pt x="263400" y="0"/>
                </a:lnTo>
                <a:lnTo>
                  <a:pt x="161950" y="277179"/>
                </a:lnTo>
                <a:cubicBezTo>
                  <a:pt x="56700" y="615571"/>
                  <a:pt x="0" y="975354"/>
                  <a:pt x="0" y="1348379"/>
                </a:cubicBezTo>
                <a:cubicBezTo>
                  <a:pt x="0" y="3337849"/>
                  <a:pt x="1612786" y="4950634"/>
                  <a:pt x="3602256" y="4950634"/>
                </a:cubicBezTo>
                <a:cubicBezTo>
                  <a:pt x="4091852" y="4950634"/>
                  <a:pt x="4558635" y="4852960"/>
                  <a:pt x="4984183" y="4676036"/>
                </a:cubicBezTo>
                <a:lnTo>
                  <a:pt x="5157694" y="459823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11">
            <a:extLst>
              <a:ext uri="{FF2B5EF4-FFF2-40B4-BE49-F238E27FC236}">
                <a16:creationId xmlns:a16="http://schemas.microsoft.com/office/drawing/2014/main" id="{644AD5F1-5EFA-450C-8A99-3B23B033F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4931983" cy="4724929"/>
          </a:xfrm>
          <a:custGeom>
            <a:avLst/>
            <a:gdLst>
              <a:gd name="connsiteX0" fmla="*/ 4931983 w 4931983"/>
              <a:gd name="connsiteY0" fmla="*/ 0 h 4724929"/>
              <a:gd name="connsiteX1" fmla="*/ 281761 w 4931983"/>
              <a:gd name="connsiteY1" fmla="*/ 0 h 4724929"/>
              <a:gd name="connsiteX2" fmla="*/ 265347 w 4931983"/>
              <a:gd name="connsiteY2" fmla="*/ 34074 h 4724929"/>
              <a:gd name="connsiteX3" fmla="*/ 0 w 4931983"/>
              <a:gd name="connsiteY3" fmla="*/ 1348380 h 4724929"/>
              <a:gd name="connsiteX4" fmla="*/ 3376549 w 4931983"/>
              <a:gd name="connsiteY4" fmla="*/ 4724929 h 4724929"/>
              <a:gd name="connsiteX5" fmla="*/ 4840423 w 4931983"/>
              <a:gd name="connsiteY5" fmla="*/ 4391965 h 4724929"/>
              <a:gd name="connsiteX6" fmla="*/ 4931983 w 4931983"/>
              <a:gd name="connsiteY6" fmla="*/ 4341519 h 472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1983" h="4724929">
                <a:moveTo>
                  <a:pt x="4931983" y="0"/>
                </a:moveTo>
                <a:lnTo>
                  <a:pt x="281761" y="0"/>
                </a:lnTo>
                <a:lnTo>
                  <a:pt x="265347" y="34074"/>
                </a:lnTo>
                <a:cubicBezTo>
                  <a:pt x="94485" y="438040"/>
                  <a:pt x="0" y="882177"/>
                  <a:pt x="0" y="1348380"/>
                </a:cubicBezTo>
                <a:cubicBezTo>
                  <a:pt x="0" y="3213197"/>
                  <a:pt x="1511732" y="4724929"/>
                  <a:pt x="3376549" y="4724929"/>
                </a:cubicBezTo>
                <a:cubicBezTo>
                  <a:pt x="3901029" y="4724929"/>
                  <a:pt x="4397579" y="4605349"/>
                  <a:pt x="4840423" y="4391965"/>
                </a:cubicBezTo>
                <a:lnTo>
                  <a:pt x="4931983" y="43415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5 CuadroTexto">
            <a:extLst>
              <a:ext uri="{FF2B5EF4-FFF2-40B4-BE49-F238E27FC236}">
                <a16:creationId xmlns:a16="http://schemas.microsoft.com/office/drawing/2014/main" id="{41082912-ACD8-48AB-93CA-3539ED26AADF}"/>
              </a:ext>
            </a:extLst>
          </p:cNvPr>
          <p:cNvSpPr txBox="1"/>
          <p:nvPr/>
        </p:nvSpPr>
        <p:spPr>
          <a:xfrm>
            <a:off x="801098" y="603504"/>
            <a:ext cx="3221067" cy="3036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 </a:t>
            </a:r>
            <a:r>
              <a:rPr lang="en-US" sz="4400" b="1" kern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ETAPAS DEL SARC</a:t>
            </a:r>
          </a:p>
        </p:txBody>
      </p:sp>
      <p:graphicFrame>
        <p:nvGraphicFramePr>
          <p:cNvPr id="5" name="6 Diagrama">
            <a:extLst>
              <a:ext uri="{FF2B5EF4-FFF2-40B4-BE49-F238E27FC236}">
                <a16:creationId xmlns:a16="http://schemas.microsoft.com/office/drawing/2014/main" id="{50EB878B-C091-4446-90B6-565CF5AF20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968193"/>
              </p:ext>
            </p:extLst>
          </p:nvPr>
        </p:nvGraphicFramePr>
        <p:xfrm>
          <a:off x="5683624" y="1409700"/>
          <a:ext cx="6111297" cy="4572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9882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74FCC03-4B0E-423A-963C-FD5926755F0F}"/>
              </a:ext>
            </a:extLst>
          </p:cNvPr>
          <p:cNvSpPr/>
          <p:nvPr/>
        </p:nvSpPr>
        <p:spPr>
          <a:xfrm>
            <a:off x="93306" y="790548"/>
            <a:ext cx="6718041" cy="12828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Numeral 5.2.2. CBCF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 err="1">
                <a:latin typeface="+mj-lt"/>
                <a:ea typeface="+mj-ea"/>
                <a:cs typeface="+mj-cs"/>
              </a:rPr>
              <a:t>Proceso</a:t>
            </a:r>
            <a:r>
              <a:rPr lang="en-US" sz="3400" dirty="0">
                <a:latin typeface="+mj-lt"/>
                <a:ea typeface="+mj-ea"/>
                <a:cs typeface="+mj-cs"/>
              </a:rPr>
              <a:t> de </a:t>
            </a:r>
            <a:r>
              <a:rPr lang="en-US" sz="3400" dirty="0" err="1">
                <a:latin typeface="+mj-lt"/>
                <a:ea typeface="+mj-ea"/>
                <a:cs typeface="+mj-cs"/>
              </a:rPr>
              <a:t>Seguimiento</a:t>
            </a:r>
            <a:r>
              <a:rPr lang="en-US" sz="3400" dirty="0">
                <a:latin typeface="+mj-lt"/>
                <a:ea typeface="+mj-ea"/>
                <a:cs typeface="+mj-cs"/>
              </a:rPr>
              <a:t> y control 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66BA009-317C-4FBE-AACA-DE71F32D54D2}"/>
              </a:ext>
            </a:extLst>
          </p:cNvPr>
          <p:cNvSpPr/>
          <p:nvPr/>
        </p:nvSpPr>
        <p:spPr>
          <a:xfrm>
            <a:off x="195943" y="2872899"/>
            <a:ext cx="624217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/>
              <a:t>Numeral 5.2.2.1 CBCF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monitoreo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cartera</a:t>
            </a: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Grupos de personas multicolores de madera. Foto Premium ">
            <a:extLst>
              <a:ext uri="{FF2B5EF4-FFF2-40B4-BE49-F238E27FC236}">
                <a16:creationId xmlns:a16="http://schemas.microsoft.com/office/drawing/2014/main" id="{4794794F-D353-480D-A88C-1023BF676E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0" r="22489" b="-1"/>
          <a:stretch/>
        </p:blipFill>
        <p:spPr bwMode="auto">
          <a:xfrm>
            <a:off x="6668280" y="10"/>
            <a:ext cx="552219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12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5C26858-8D47-42F6-9D83-C3D4CC3C711B}"/>
              </a:ext>
            </a:extLst>
          </p:cNvPr>
          <p:cNvSpPr/>
          <p:nvPr/>
        </p:nvSpPr>
        <p:spPr>
          <a:xfrm>
            <a:off x="958506" y="800392"/>
            <a:ext cx="10264697" cy="1212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Numeral 5.2.2.1 CBCF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Proceso de monitoreo de cartera</a:t>
            </a:r>
            <a:endParaRPr lang="en-US" sz="3700" u="sng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DFC30B8-F1E6-4C16-883B-DDE5B503B53C}"/>
              </a:ext>
            </a:extLst>
          </p:cNvPr>
          <p:cNvSpPr/>
          <p:nvPr/>
        </p:nvSpPr>
        <p:spPr>
          <a:xfrm>
            <a:off x="1119322" y="2234452"/>
            <a:ext cx="10170719" cy="4199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  <a:tabLst>
                <a:tab pos="2496820" algn="l"/>
              </a:tabLst>
            </a:pPr>
            <a:r>
              <a:rPr lang="en-US" sz="3600" dirty="0"/>
              <a:t>Dentro de las </a:t>
            </a:r>
            <a:r>
              <a:rPr lang="en-US" sz="3600" dirty="0" err="1"/>
              <a:t>técnicas</a:t>
            </a:r>
            <a:r>
              <a:rPr lang="en-US" sz="3600" dirty="0"/>
              <a:t> que las </a:t>
            </a:r>
            <a:r>
              <a:rPr lang="en-US" sz="3600" dirty="0" err="1"/>
              <a:t>organizaciones</a:t>
            </a:r>
            <a:r>
              <a:rPr lang="en-US" sz="3600" dirty="0"/>
              <a:t> </a:t>
            </a:r>
            <a:r>
              <a:rPr lang="en-US" sz="3600" dirty="0" err="1"/>
              <a:t>podrían</a:t>
            </a:r>
            <a:r>
              <a:rPr lang="en-US" sz="3600" dirty="0"/>
              <a:t> </a:t>
            </a:r>
            <a:r>
              <a:rPr lang="en-US" sz="3600" dirty="0" err="1"/>
              <a:t>adoptar</a:t>
            </a:r>
            <a:r>
              <a:rPr lang="en-US" sz="3600" dirty="0"/>
              <a:t> para el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monitoreo</a:t>
            </a:r>
            <a:r>
              <a:rPr lang="en-US" sz="3600" dirty="0"/>
              <a:t> de </a:t>
            </a:r>
            <a:r>
              <a:rPr lang="en-US" sz="3600" dirty="0" err="1"/>
              <a:t>comportamiento</a:t>
            </a:r>
            <a:r>
              <a:rPr lang="en-US" sz="3600" dirty="0"/>
              <a:t> de la </a:t>
            </a:r>
            <a:r>
              <a:rPr lang="en-US" sz="3600" dirty="0" err="1"/>
              <a:t>cartera</a:t>
            </a:r>
            <a:r>
              <a:rPr lang="en-US" sz="3600" dirty="0"/>
              <a:t> de </a:t>
            </a:r>
            <a:r>
              <a:rPr lang="en-US" sz="3600" dirty="0" err="1"/>
              <a:t>créditos</a:t>
            </a:r>
            <a:r>
              <a:rPr lang="en-US" sz="3600" dirty="0"/>
              <a:t>,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encuentra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cosechas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matrices de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transición</a:t>
            </a:r>
            <a:r>
              <a:rPr lang="en-US" sz="3600" dirty="0"/>
              <a:t>, la </a:t>
            </a:r>
            <a:r>
              <a:rPr lang="en-US" sz="3600" dirty="0" err="1"/>
              <a:t>construcción</a:t>
            </a:r>
            <a:r>
              <a:rPr lang="en-US" sz="3600" dirty="0"/>
              <a:t> de </a:t>
            </a:r>
            <a:r>
              <a:rPr lang="en-US" sz="3600" dirty="0" err="1"/>
              <a:t>indicadores</a:t>
            </a:r>
            <a:r>
              <a:rPr lang="en-US" sz="3600" dirty="0"/>
              <a:t> de </a:t>
            </a:r>
            <a:r>
              <a:rPr lang="en-US" sz="3600" dirty="0" err="1"/>
              <a:t>morosidad</a:t>
            </a:r>
            <a:r>
              <a:rPr lang="en-US" sz="3600" dirty="0"/>
              <a:t> de la </a:t>
            </a:r>
            <a:r>
              <a:rPr lang="en-US" sz="3600" dirty="0" err="1"/>
              <a:t>cartera</a:t>
            </a:r>
            <a:r>
              <a:rPr lang="en-US" sz="3600" dirty="0"/>
              <a:t> bajo </a:t>
            </a:r>
            <a:r>
              <a:rPr lang="en-US" sz="3600" dirty="0" err="1"/>
              <a:t>criterios</a:t>
            </a:r>
            <a:r>
              <a:rPr lang="en-US" sz="3600" dirty="0"/>
              <a:t> de </a:t>
            </a:r>
            <a:r>
              <a:rPr lang="en-US" sz="3600" dirty="0" err="1"/>
              <a:t>segmentación</a:t>
            </a:r>
            <a:r>
              <a:rPr lang="en-US" sz="3600" dirty="0"/>
              <a:t> tales </a:t>
            </a:r>
            <a:r>
              <a:rPr lang="en-US" sz="3600" dirty="0" err="1"/>
              <a:t>como</a:t>
            </a:r>
            <a:r>
              <a:rPr lang="en-US" sz="3600" dirty="0"/>
              <a:t> </a:t>
            </a:r>
            <a:r>
              <a:rPr lang="en-US" sz="3600" dirty="0" err="1"/>
              <a:t>líneas</a:t>
            </a:r>
            <a:r>
              <a:rPr lang="en-US" sz="3600" dirty="0"/>
              <a:t> de </a:t>
            </a:r>
            <a:r>
              <a:rPr lang="en-US" sz="3600" dirty="0" err="1"/>
              <a:t>negocio</a:t>
            </a:r>
            <a:r>
              <a:rPr lang="en-US" sz="3600" dirty="0"/>
              <a:t>, </a:t>
            </a:r>
            <a:r>
              <a:rPr lang="en-US" sz="3600" dirty="0" err="1"/>
              <a:t>actividades</a:t>
            </a:r>
            <a:r>
              <a:rPr lang="en-US" sz="3600" dirty="0"/>
              <a:t> </a:t>
            </a:r>
            <a:r>
              <a:rPr lang="en-US" sz="3600" dirty="0" err="1"/>
              <a:t>económicas</a:t>
            </a:r>
            <a:r>
              <a:rPr lang="en-US" sz="3600" dirty="0"/>
              <a:t>, </a:t>
            </a:r>
            <a:r>
              <a:rPr lang="en-US" sz="3600" dirty="0" err="1"/>
              <a:t>ubicación</a:t>
            </a:r>
            <a:r>
              <a:rPr lang="en-US" sz="3600" dirty="0"/>
              <a:t> </a:t>
            </a:r>
            <a:r>
              <a:rPr lang="en-US" sz="3600" dirty="0" err="1"/>
              <a:t>geográfica</a:t>
            </a:r>
            <a:r>
              <a:rPr lang="en-US" sz="3600" dirty="0"/>
              <a:t>, entre </a:t>
            </a:r>
            <a:r>
              <a:rPr lang="en-US" sz="3600" dirty="0" err="1"/>
              <a:t>otras</a:t>
            </a:r>
            <a:r>
              <a:rPr lang="en-US" sz="3600" dirty="0"/>
              <a:t>.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  <a:tabLst>
                <a:tab pos="2496820" algn="l"/>
              </a:tabLst>
            </a:pPr>
            <a:endParaRPr lang="es-MX" sz="3600" dirty="0"/>
          </a:p>
          <a:p>
            <a:pPr algn="just">
              <a:lnSpc>
                <a:spcPct val="90000"/>
              </a:lnSpc>
              <a:spcAft>
                <a:spcPts val="600"/>
              </a:spcAft>
              <a:tabLst>
                <a:tab pos="2496820" algn="l"/>
              </a:tabLst>
            </a:pPr>
            <a:r>
              <a:rPr lang="es-MX" sz="3600" dirty="0"/>
              <a:t>El monitoreo de la cartera lo deberá realizar </a:t>
            </a: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responsable de la gestión del riesgo crédito de </a:t>
            </a:r>
            <a:r>
              <a:rPr lang="es-MX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forma mensual </a:t>
            </a:r>
            <a:r>
              <a:rPr lang="es-MX" sz="3600" dirty="0"/>
              <a:t>y los resultados que se generen </a:t>
            </a:r>
            <a:r>
              <a:rPr lang="es-MX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deberán darse a conocer al Comité de Riesgos</a:t>
            </a:r>
            <a:r>
              <a:rPr lang="es-MX" sz="3600" dirty="0">
                <a:highlight>
                  <a:srgbClr val="FFFF00"/>
                </a:highlight>
              </a:rPr>
              <a:t>. </a:t>
            </a:r>
            <a:endParaRPr lang="en-US" sz="3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30690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54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Concepto de solución y efecto domino. desactivado y enfoque de cerca. enfoque selectivo.">
            <a:extLst>
              <a:ext uri="{FF2B5EF4-FFF2-40B4-BE49-F238E27FC236}">
                <a16:creationId xmlns:a16="http://schemas.microsoft.com/office/drawing/2014/main" id="{B44FA42F-3EA1-4D68-A533-6D893ACA2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0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2AC56ECE-517E-40CD-995B-E3A86E87784A}"/>
              </a:ext>
            </a:extLst>
          </p:cNvPr>
          <p:cNvSpPr/>
          <p:nvPr/>
        </p:nvSpPr>
        <p:spPr>
          <a:xfrm>
            <a:off x="154723" y="1997982"/>
            <a:ext cx="6684615" cy="1627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Proceso</a:t>
            </a:r>
            <a:r>
              <a:rPr lang="en-US" sz="36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de </a:t>
            </a:r>
            <a:r>
              <a:rPr lang="en-US" sz="3600" b="1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Seguimiento</a:t>
            </a:r>
            <a:r>
              <a:rPr lang="en-US" sz="36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y Control</a:t>
            </a:r>
          </a:p>
        </p:txBody>
      </p:sp>
      <p:pic>
        <p:nvPicPr>
          <p:cNvPr id="4" name="Picture 2" descr="G:\Victor Manuel\5 Capacit y Asesor\99 SIAR Capacitación\0 Proyecto Vmgc\1 Imagenes\Riesgo 17.jpg">
            <a:extLst>
              <a:ext uri="{FF2B5EF4-FFF2-40B4-BE49-F238E27FC236}">
                <a16:creationId xmlns:a16="http://schemas.microsoft.com/office/drawing/2014/main" id="{5C143B80-0173-473F-BE0B-C43208C9C9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7127" r="2" b="2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8" name="6 Rectángulo">
            <a:extLst>
              <a:ext uri="{FF2B5EF4-FFF2-40B4-BE49-F238E27FC236}">
                <a16:creationId xmlns:a16="http://schemas.microsoft.com/office/drawing/2014/main" id="{F9EF7364-8088-47DB-B415-F552531E9B53}"/>
              </a:ext>
            </a:extLst>
          </p:cNvPr>
          <p:cNvSpPr/>
          <p:nvPr/>
        </p:nvSpPr>
        <p:spPr>
          <a:xfrm>
            <a:off x="263202" y="3247960"/>
            <a:ext cx="6305549" cy="3395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CO" sz="5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Modelos: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Matrices de Transición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CO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Cadenas de </a:t>
            </a:r>
            <a:r>
              <a:rPr lang="es-CO" sz="5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Markov</a:t>
            </a:r>
            <a:endParaRPr lang="es-CO" sz="5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097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14 CuadroTexto">
            <a:extLst>
              <a:ext uri="{FF2B5EF4-FFF2-40B4-BE49-F238E27FC236}">
                <a16:creationId xmlns:a16="http://schemas.microsoft.com/office/drawing/2014/main" id="{5251E87D-0DBF-4B99-B670-017BB02E7F63}"/>
              </a:ext>
            </a:extLst>
          </p:cNvPr>
          <p:cNvSpPr txBox="1"/>
          <p:nvPr/>
        </p:nvSpPr>
        <p:spPr>
          <a:xfrm>
            <a:off x="971654" y="2198362"/>
            <a:ext cx="6558150" cy="3917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algn="just">
              <a:lnSpc>
                <a:spcPct val="90000"/>
              </a:lnSpc>
              <a:spcAft>
                <a:spcPts val="600"/>
              </a:spcAft>
            </a:pPr>
            <a:r>
              <a:rPr lang="en-US" sz="3600" b="1" u="sng" dirty="0" err="1"/>
              <a:t>Matriz</a:t>
            </a:r>
            <a:r>
              <a:rPr lang="en-US" sz="3600" b="1" u="sng" dirty="0"/>
              <a:t>: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 </a:t>
            </a:r>
            <a:r>
              <a:rPr lang="en-US" sz="3600" dirty="0" err="1"/>
              <a:t>Arreglo</a:t>
            </a:r>
            <a:r>
              <a:rPr lang="en-US" sz="3600" dirty="0"/>
              <a:t> de </a:t>
            </a:r>
            <a:r>
              <a:rPr lang="en-US" sz="3600" dirty="0" err="1"/>
              <a:t>números</a:t>
            </a:r>
            <a:r>
              <a:rPr lang="en-US" sz="3600" dirty="0"/>
              <a:t> </a:t>
            </a:r>
            <a:r>
              <a:rPr lang="en-US" sz="3600" dirty="0" err="1"/>
              <a:t>organizados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</a:t>
            </a:r>
            <a:r>
              <a:rPr lang="en-US" sz="3600" dirty="0" err="1"/>
              <a:t>filas</a:t>
            </a:r>
            <a:r>
              <a:rPr lang="en-US" sz="3600" dirty="0"/>
              <a:t> y </a:t>
            </a:r>
            <a:r>
              <a:rPr lang="en-US" sz="3600" dirty="0" err="1"/>
              <a:t>columnas</a:t>
            </a:r>
            <a:r>
              <a:rPr lang="en-US" sz="3600" dirty="0"/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 La </a:t>
            </a:r>
            <a:r>
              <a:rPr lang="en-US" sz="3600" dirty="0" err="1"/>
              <a:t>posición</a:t>
            </a:r>
            <a:r>
              <a:rPr lang="en-US" sz="3600" dirty="0"/>
              <a:t> de los </a:t>
            </a:r>
            <a:r>
              <a:rPr lang="en-US" sz="3600" dirty="0" err="1"/>
              <a:t>elementos</a:t>
            </a:r>
            <a:r>
              <a:rPr lang="en-US" sz="3600" dirty="0"/>
              <a:t> de una </a:t>
            </a:r>
            <a:r>
              <a:rPr lang="en-US" sz="3600" dirty="0" err="1"/>
              <a:t>matriz</a:t>
            </a:r>
            <a:r>
              <a:rPr lang="en-US" sz="3600" dirty="0"/>
              <a:t> se </a:t>
            </a:r>
            <a:r>
              <a:rPr lang="en-US" sz="3600" dirty="0" err="1"/>
              <a:t>notaran</a:t>
            </a:r>
            <a:r>
              <a:rPr lang="en-US" sz="3600" dirty="0"/>
              <a:t> con </a:t>
            </a:r>
            <a:r>
              <a:rPr lang="en-US" sz="3600" dirty="0" err="1"/>
              <a:t>subíndices</a:t>
            </a:r>
            <a:r>
              <a:rPr lang="en-US" sz="3600" dirty="0"/>
              <a:t>  (</a:t>
            </a:r>
            <a:r>
              <a:rPr lang="en-US" sz="3600" dirty="0" err="1"/>
              <a:t>i,j</a:t>
            </a:r>
            <a:r>
              <a:rPr lang="en-US" sz="3600" dirty="0"/>
              <a:t>) </a:t>
            </a:r>
            <a:r>
              <a:rPr lang="en-US" sz="3600" dirty="0" err="1"/>
              <a:t>donde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indica</a:t>
            </a:r>
            <a:r>
              <a:rPr lang="en-US" sz="3600" dirty="0"/>
              <a:t> la fila y j la </a:t>
            </a:r>
            <a:r>
              <a:rPr lang="en-US" sz="3600" dirty="0" err="1"/>
              <a:t>columna</a:t>
            </a:r>
            <a:r>
              <a:rPr lang="en-US" sz="3600" dirty="0"/>
              <a:t>.</a:t>
            </a:r>
          </a:p>
        </p:txBody>
      </p:sp>
      <p:pic>
        <p:nvPicPr>
          <p:cNvPr id="9" name="Picture 2" descr="http://www.pragmaware.net/articles/matrices/img/matrices001.jpg">
            <a:extLst>
              <a:ext uri="{FF2B5EF4-FFF2-40B4-BE49-F238E27FC236}">
                <a16:creationId xmlns:a16="http://schemas.microsoft.com/office/drawing/2014/main" id="{D5DF127C-1869-44CC-B817-A7964EFE0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673514" y="2429720"/>
            <a:ext cx="4275890" cy="34118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7231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E0E4A18E-38F5-44DE-959E-176E6710E54B}"/>
              </a:ext>
            </a:extLst>
          </p:cNvPr>
          <p:cNvSpPr txBox="1"/>
          <p:nvPr/>
        </p:nvSpPr>
        <p:spPr>
          <a:xfrm>
            <a:off x="1317460" y="1767795"/>
            <a:ext cx="10607061" cy="495024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714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u="sng" dirty="0" err="1"/>
              <a:t>Matriz</a:t>
            </a:r>
            <a:r>
              <a:rPr lang="en-US" sz="3200" b="1" u="sng" dirty="0"/>
              <a:t> de </a:t>
            </a:r>
            <a:r>
              <a:rPr lang="en-US" sz="3200" b="1" u="sng" dirty="0" err="1"/>
              <a:t>Transición</a:t>
            </a:r>
            <a:r>
              <a:rPr lang="en-US" sz="3200" b="1" u="sng" dirty="0"/>
              <a:t>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Una </a:t>
            </a:r>
            <a:r>
              <a:rPr lang="en-US" sz="3200" dirty="0" err="1"/>
              <a:t>matriz</a:t>
            </a:r>
            <a:r>
              <a:rPr lang="en-US" sz="3200" dirty="0"/>
              <a:t> de </a:t>
            </a:r>
            <a:r>
              <a:rPr lang="en-US" sz="3200" dirty="0" err="1"/>
              <a:t>transición</a:t>
            </a:r>
            <a:r>
              <a:rPr lang="en-US" sz="3200" dirty="0"/>
              <a:t> </a:t>
            </a:r>
            <a:r>
              <a:rPr lang="en-US" sz="3200" dirty="0" err="1"/>
              <a:t>cuantifica</a:t>
            </a:r>
            <a:r>
              <a:rPr lang="en-US" sz="3200" dirty="0"/>
              <a:t> la </a:t>
            </a:r>
            <a:r>
              <a:rPr lang="en-US" sz="3200" dirty="0" err="1"/>
              <a:t>probabilidad</a:t>
            </a:r>
            <a:r>
              <a:rPr lang="en-US" sz="3200" dirty="0"/>
              <a:t> de </a:t>
            </a:r>
            <a:r>
              <a:rPr lang="en-US" sz="3200" dirty="0" err="1"/>
              <a:t>migración</a:t>
            </a:r>
            <a:r>
              <a:rPr lang="en-US" sz="3200" dirty="0"/>
              <a:t> o </a:t>
            </a:r>
            <a:r>
              <a:rPr lang="en-US" sz="3200" dirty="0" err="1"/>
              <a:t>transición</a:t>
            </a:r>
            <a:r>
              <a:rPr lang="en-US" sz="3200" dirty="0"/>
              <a:t> entre </a:t>
            </a:r>
            <a:r>
              <a:rPr lang="en-US" sz="3200" dirty="0" err="1"/>
              <a:t>estados</a:t>
            </a:r>
            <a:r>
              <a:rPr lang="en-US" sz="3200" dirty="0"/>
              <a:t> de dos </a:t>
            </a:r>
            <a:r>
              <a:rPr lang="en-US" sz="3200" dirty="0" err="1"/>
              <a:t>momentos</a:t>
            </a:r>
            <a:r>
              <a:rPr lang="en-US" sz="3200" dirty="0"/>
              <a:t> </a:t>
            </a:r>
            <a:r>
              <a:rPr lang="en-US" sz="3200" dirty="0" err="1"/>
              <a:t>diferentes</a:t>
            </a:r>
            <a:r>
              <a:rPr lang="en-US" sz="32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Se define </a:t>
            </a:r>
            <a:r>
              <a:rPr lang="en-US" sz="3200" dirty="0" err="1"/>
              <a:t>Pij</a:t>
            </a:r>
            <a:r>
              <a:rPr lang="en-US" sz="3200" dirty="0"/>
              <a:t>  </a:t>
            </a:r>
            <a:r>
              <a:rPr lang="en-US" sz="3200" dirty="0" err="1"/>
              <a:t>como</a:t>
            </a:r>
            <a:r>
              <a:rPr lang="en-US" sz="3200" dirty="0"/>
              <a:t> la </a:t>
            </a:r>
            <a:r>
              <a:rPr lang="en-US" sz="3200" dirty="0" err="1"/>
              <a:t>probabilidad</a:t>
            </a:r>
            <a:r>
              <a:rPr lang="en-US" sz="3200" dirty="0"/>
              <a:t> de que un </a:t>
            </a:r>
            <a:r>
              <a:rPr lang="en-US" sz="3200" dirty="0" err="1"/>
              <a:t>Asociado</a:t>
            </a:r>
            <a:r>
              <a:rPr lang="en-US" sz="3200" dirty="0"/>
              <a:t> </a:t>
            </a:r>
            <a:r>
              <a:rPr lang="en-US" sz="3200" dirty="0" err="1"/>
              <a:t>estando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el </a:t>
            </a:r>
            <a:r>
              <a:rPr lang="en-US" sz="3200" dirty="0" err="1"/>
              <a:t>estado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migre</a:t>
            </a:r>
            <a:r>
              <a:rPr lang="en-US" sz="3200" dirty="0"/>
              <a:t> al </a:t>
            </a:r>
            <a:r>
              <a:rPr lang="en-US" sz="3200" dirty="0" err="1"/>
              <a:t>estado</a:t>
            </a:r>
            <a:r>
              <a:rPr lang="en-US" sz="3200" dirty="0"/>
              <a:t> j </a:t>
            </a:r>
            <a:r>
              <a:rPr lang="en-US" sz="3200" dirty="0" err="1"/>
              <a:t>en</a:t>
            </a:r>
            <a:r>
              <a:rPr lang="en-US" sz="3200" dirty="0"/>
              <a:t> un </a:t>
            </a:r>
            <a:r>
              <a:rPr lang="en-US" sz="3200" dirty="0" err="1"/>
              <a:t>horizonte</a:t>
            </a:r>
            <a:r>
              <a:rPr lang="en-US" sz="3200" dirty="0"/>
              <a:t> de </a:t>
            </a:r>
            <a:r>
              <a:rPr lang="en-US" sz="3200" dirty="0" err="1"/>
              <a:t>tiempo</a:t>
            </a:r>
            <a:r>
              <a:rPr lang="en-US" sz="3200" dirty="0"/>
              <a:t> dado.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Dada una </a:t>
            </a:r>
            <a:r>
              <a:rPr lang="en-US" sz="3200" dirty="0" err="1"/>
              <a:t>muestra</a:t>
            </a:r>
            <a:r>
              <a:rPr lang="en-US" sz="3200" dirty="0"/>
              <a:t> de </a:t>
            </a:r>
            <a:r>
              <a:rPr lang="en-US" sz="3200" dirty="0" err="1"/>
              <a:t>Asociados</a:t>
            </a:r>
            <a:r>
              <a:rPr lang="en-US" sz="3200" dirty="0"/>
              <a:t> se </a:t>
            </a:r>
            <a:r>
              <a:rPr lang="en-US" sz="3200" dirty="0" err="1"/>
              <a:t>puede</a:t>
            </a:r>
            <a:r>
              <a:rPr lang="en-US" sz="3200" dirty="0"/>
              <a:t> </a:t>
            </a:r>
            <a:r>
              <a:rPr lang="en-US" sz="3200" dirty="0" err="1"/>
              <a:t>construir</a:t>
            </a:r>
            <a:r>
              <a:rPr lang="en-US" sz="3200" dirty="0"/>
              <a:t> la </a:t>
            </a:r>
            <a:r>
              <a:rPr lang="en-US" sz="3200" dirty="0" err="1"/>
              <a:t>matriz</a:t>
            </a:r>
            <a:r>
              <a:rPr lang="en-US" sz="3200" dirty="0"/>
              <a:t> de </a:t>
            </a:r>
            <a:r>
              <a:rPr lang="en-US" sz="3200" dirty="0" err="1"/>
              <a:t>transición</a:t>
            </a:r>
            <a:r>
              <a:rPr lang="en-US" sz="3200" dirty="0"/>
              <a:t> P con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filas</a:t>
            </a:r>
            <a:r>
              <a:rPr lang="en-US" sz="3200" dirty="0"/>
              <a:t> y j </a:t>
            </a:r>
            <a:r>
              <a:rPr lang="en-US" sz="3200" dirty="0" err="1"/>
              <a:t>columnas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16352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  <a:endParaRPr lang="en-US" sz="3700" b="1" u="sng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F31617A3-8947-4CC4-A10B-9AF1F754C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279701" y="3051043"/>
            <a:ext cx="2560931" cy="1887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40" name="3 CuadroTexto">
            <a:extLst>
              <a:ext uri="{FF2B5EF4-FFF2-40B4-BE49-F238E27FC236}">
                <a16:creationId xmlns:a16="http://schemas.microsoft.com/office/drawing/2014/main" id="{D1834130-F540-4176-92A2-B83E8E6EA5EB}"/>
              </a:ext>
            </a:extLst>
          </p:cNvPr>
          <p:cNvGraphicFramePr/>
          <p:nvPr/>
        </p:nvGraphicFramePr>
        <p:xfrm>
          <a:off x="1315093" y="1825067"/>
          <a:ext cx="7613240" cy="5016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5458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3ECCAFDC-F545-46D1-AEB5-74EC5D029962}"/>
              </a:ext>
            </a:extLst>
          </p:cNvPr>
          <p:cNvSpPr txBox="1"/>
          <p:nvPr/>
        </p:nvSpPr>
        <p:spPr>
          <a:xfrm>
            <a:off x="2723836" y="2216910"/>
            <a:ext cx="6710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/>
            <a:r>
              <a:rPr lang="es-CO" sz="3600" b="1" u="sng" dirty="0">
                <a:latin typeface="+mj-lt"/>
              </a:rPr>
              <a:t>La Matriz A debe cumplir: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CA890E22-D486-447A-AB31-C9E1B2513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3836" y="3204560"/>
            <a:ext cx="6710493" cy="339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3021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C9881414-FE6A-4233-8B96-EEEA4BFC4AFA}"/>
              </a:ext>
            </a:extLst>
          </p:cNvPr>
          <p:cNvSpPr txBox="1"/>
          <p:nvPr/>
        </p:nvSpPr>
        <p:spPr>
          <a:xfrm>
            <a:off x="1118737" y="1825067"/>
            <a:ext cx="108990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/>
            <a:r>
              <a:rPr lang="es-CO" sz="3200" b="1" u="sng" dirty="0">
                <a:latin typeface="+mj-lt"/>
              </a:rPr>
              <a:t>Matriz de Transición:</a:t>
            </a:r>
          </a:p>
          <a:p>
            <a:pPr algn="just">
              <a:buFont typeface="Arial" pitchFamily="34" charset="0"/>
              <a:buChar char="•"/>
            </a:pPr>
            <a:r>
              <a:rPr lang="es-MX" sz="3200" dirty="0">
                <a:latin typeface="+mj-lt"/>
              </a:rPr>
              <a:t> Una matriz de transición que es valida para una sucesión de periodos de tiempo, y que cumple con las anteriores condiciones se denomina Cadena de Markov.</a:t>
            </a:r>
          </a:p>
          <a:p>
            <a:pPr algn="just">
              <a:buFont typeface="Arial" pitchFamily="34" charset="0"/>
              <a:buChar char="•"/>
            </a:pPr>
            <a:endParaRPr lang="es-MX" sz="3200" dirty="0">
              <a:latin typeface="+mj-lt"/>
            </a:endParaRPr>
          </a:p>
          <a:p>
            <a:pPr algn="just">
              <a:buFont typeface="Wingdings" pitchFamily="2" charset="2"/>
              <a:buChar char="ü"/>
            </a:pPr>
            <a:r>
              <a:rPr lang="es-MX" sz="3200" dirty="0">
                <a:latin typeface="+mj-lt"/>
              </a:rPr>
              <a:t> </a:t>
            </a:r>
            <a:r>
              <a:rPr lang="es-ES" sz="2400" dirty="0">
                <a:latin typeface="+mj-lt"/>
              </a:rPr>
              <a:t>En la </a:t>
            </a:r>
            <a:r>
              <a:rPr lang="es-ES" sz="2400" dirty="0">
                <a:latin typeface="+mj-lt"/>
                <a:hlinkClick r:id="rId2" tooltip="Teoría de la probabilidad"/>
              </a:rPr>
              <a:t>teoría de la probabilidad</a:t>
            </a:r>
            <a:r>
              <a:rPr lang="es-ES" sz="2400" dirty="0">
                <a:latin typeface="+mj-lt"/>
              </a:rPr>
              <a:t>, se conoce como </a:t>
            </a:r>
            <a:r>
              <a:rPr lang="es-ES" sz="2400" b="1" dirty="0">
                <a:latin typeface="+mj-lt"/>
              </a:rPr>
              <a:t>cadena de </a:t>
            </a:r>
            <a:r>
              <a:rPr lang="es-ES" sz="2400" b="1" dirty="0" err="1">
                <a:latin typeface="+mj-lt"/>
              </a:rPr>
              <a:t>Márkov</a:t>
            </a:r>
            <a:r>
              <a:rPr lang="es-ES" sz="2400" dirty="0">
                <a:latin typeface="+mj-lt"/>
              </a:rPr>
              <a:t> o </a:t>
            </a:r>
            <a:r>
              <a:rPr lang="es-ES" sz="2400" b="1" dirty="0">
                <a:latin typeface="+mj-lt"/>
              </a:rPr>
              <a:t>modelo de </a:t>
            </a:r>
            <a:r>
              <a:rPr lang="es-ES" sz="2400" b="1" dirty="0" err="1">
                <a:latin typeface="+mj-lt"/>
              </a:rPr>
              <a:t>Márkov</a:t>
            </a:r>
            <a:r>
              <a:rPr lang="es-ES" sz="2400" dirty="0">
                <a:latin typeface="+mj-lt"/>
              </a:rPr>
              <a:t> a un tipo especial de </a:t>
            </a:r>
            <a:r>
              <a:rPr lang="es-ES" sz="2400" dirty="0">
                <a:latin typeface="+mj-lt"/>
                <a:hlinkClick r:id="rId3" tooltip="Proceso estocástico"/>
              </a:rPr>
              <a:t>proceso estocástico</a:t>
            </a:r>
            <a:r>
              <a:rPr lang="es-ES" sz="2400" dirty="0">
                <a:latin typeface="+mj-lt"/>
              </a:rPr>
              <a:t> (que evolucionan en función de otra variable) discreto en el que la probabilidad de que ocurra un evento depende </a:t>
            </a:r>
            <a:r>
              <a:rPr lang="es-ES" sz="2400" i="1" dirty="0">
                <a:latin typeface="+mj-lt"/>
              </a:rPr>
              <a:t>solamente</a:t>
            </a:r>
            <a:r>
              <a:rPr lang="es-ES" sz="2400" dirty="0">
                <a:latin typeface="+mj-lt"/>
              </a:rPr>
              <a:t> del evento inmediatamente anterior. </a:t>
            </a:r>
          </a:p>
        </p:txBody>
      </p:sp>
    </p:spTree>
    <p:extLst>
      <p:ext uri="{BB962C8B-B14F-4D97-AF65-F5344CB8AC3E}">
        <p14:creationId xmlns:p14="http://schemas.microsoft.com/office/powerpoint/2010/main" val="2329082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2 CuadroTexto">
            <a:extLst>
              <a:ext uri="{FF2B5EF4-FFF2-40B4-BE49-F238E27FC236}">
                <a16:creationId xmlns:a16="http://schemas.microsoft.com/office/drawing/2014/main" id="{75137DEE-B733-41EE-942F-9C493814AF9B}"/>
              </a:ext>
            </a:extLst>
          </p:cNvPr>
          <p:cNvSpPr txBox="1"/>
          <p:nvPr/>
        </p:nvSpPr>
        <p:spPr>
          <a:xfrm>
            <a:off x="1120540" y="1691639"/>
            <a:ext cx="1091594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/>
            <a:r>
              <a:rPr lang="es-CO" sz="3200" b="1" u="sng" dirty="0">
                <a:latin typeface="+mj-lt"/>
              </a:rPr>
              <a:t>Matriz de Transición:</a:t>
            </a:r>
          </a:p>
          <a:p>
            <a:pPr marL="400050" indent="-400050" algn="just"/>
            <a:endParaRPr lang="es-CO" sz="3200" b="1" u="sng" dirty="0">
              <a:latin typeface="+mj-lt"/>
            </a:endParaRPr>
          </a:p>
          <a:p>
            <a:pPr marL="400050" indent="-400050" algn="just"/>
            <a:r>
              <a:rPr lang="es-CO" sz="3200" b="1" i="1" dirty="0">
                <a:latin typeface="+mj-lt"/>
              </a:rPr>
              <a:t>Aplicación calculo de Default:</a:t>
            </a:r>
          </a:p>
          <a:p>
            <a:pPr algn="just">
              <a:buFont typeface="Arial" pitchFamily="34" charset="0"/>
              <a:buChar char="•"/>
            </a:pPr>
            <a:r>
              <a:rPr lang="es-MX" sz="3200" dirty="0">
                <a:latin typeface="+mj-lt"/>
              </a:rPr>
              <a:t> Se debe encontrar el estado del Asociado (numero de días en mora) donde la probabilidad de recuperación (ponerse al día en sus obligaciones), es menor que la de deteriorarse.</a:t>
            </a:r>
          </a:p>
          <a:p>
            <a:pPr algn="just">
              <a:buFont typeface="Arial" pitchFamily="34" charset="0"/>
              <a:buChar char="•"/>
            </a:pPr>
            <a:endParaRPr lang="es-MX" sz="3200" dirty="0">
              <a:latin typeface="+mj-lt"/>
            </a:endParaRPr>
          </a:p>
          <a:p>
            <a:pPr marL="400050" indent="-400050" algn="just"/>
            <a:r>
              <a:rPr lang="es-MX" sz="3200" b="1" i="1" dirty="0">
                <a:latin typeface="+mj-lt"/>
              </a:rPr>
              <a:t>Consideraciones:</a:t>
            </a:r>
          </a:p>
          <a:p>
            <a:pPr algn="just">
              <a:buFont typeface="Arial" pitchFamily="34" charset="0"/>
              <a:buChar char="•"/>
            </a:pPr>
            <a:r>
              <a:rPr lang="es-MX" sz="3200" dirty="0">
                <a:latin typeface="+mj-lt"/>
              </a:rPr>
              <a:t> Estado Inicial – Estado Final</a:t>
            </a:r>
          </a:p>
          <a:p>
            <a:pPr algn="just">
              <a:buFont typeface="Arial" pitchFamily="34" charset="0"/>
              <a:buChar char="•"/>
            </a:pPr>
            <a:r>
              <a:rPr lang="es-MX" sz="3200" dirty="0">
                <a:latin typeface="+mj-lt"/>
              </a:rPr>
              <a:t> Estado Inicial – Peor Comportamiento</a:t>
            </a:r>
            <a:endParaRPr lang="es-E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6478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  <a:endParaRPr lang="en-US" sz="3700" b="1" u="sng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6AF7A03D-8167-4048-AEBB-F23604EBEE25}"/>
              </a:ext>
            </a:extLst>
          </p:cNvPr>
          <p:cNvSpPr txBox="1"/>
          <p:nvPr/>
        </p:nvSpPr>
        <p:spPr>
          <a:xfrm>
            <a:off x="1158179" y="2090617"/>
            <a:ext cx="1071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algn="just">
              <a:buFont typeface="Arial" pitchFamily="34" charset="0"/>
              <a:buChar char="•"/>
            </a:pPr>
            <a:r>
              <a:rPr lang="es-MX" sz="2800" b="1">
                <a:latin typeface="+mj-lt"/>
              </a:rPr>
              <a:t>Estado Inicial – Estado Final:</a:t>
            </a:r>
            <a:r>
              <a:rPr lang="es-MX" sz="2800">
                <a:latin typeface="+mj-lt"/>
              </a:rPr>
              <a:t> Dos “</a:t>
            </a:r>
            <a:r>
              <a:rPr lang="es-MX" sz="2800" b="1">
                <a:latin typeface="+mj-lt"/>
              </a:rPr>
              <a:t>Fotos” </a:t>
            </a:r>
            <a:r>
              <a:rPr lang="es-MX" sz="2800">
                <a:latin typeface="+mj-lt"/>
              </a:rPr>
              <a:t>durante el periodo de observación.</a:t>
            </a:r>
          </a:p>
          <a:p>
            <a:pPr marL="179388" indent="-179388" algn="just"/>
            <a:r>
              <a:rPr lang="es-MX" sz="2800" i="1">
                <a:latin typeface="+mj-lt"/>
              </a:rPr>
              <a:t>El default se obtiene en el estado j si</a:t>
            </a:r>
            <a:endParaRPr lang="es-MX" sz="2800" i="1" dirty="0">
              <a:latin typeface="+mj-lt"/>
            </a:endParaRPr>
          </a:p>
        </p:txBody>
      </p:sp>
      <p:sp>
        <p:nvSpPr>
          <p:cNvPr id="10" name="5 CuadroTexto">
            <a:extLst>
              <a:ext uri="{FF2B5EF4-FFF2-40B4-BE49-F238E27FC236}">
                <a16:creationId xmlns:a16="http://schemas.microsoft.com/office/drawing/2014/main" id="{392F301F-E8F4-473F-9862-C2869337278F}"/>
              </a:ext>
            </a:extLst>
          </p:cNvPr>
          <p:cNvSpPr txBox="1"/>
          <p:nvPr/>
        </p:nvSpPr>
        <p:spPr>
          <a:xfrm>
            <a:off x="1158178" y="5259584"/>
            <a:ext cx="10887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s-MX" sz="2800">
                <a:latin typeface="+mj-lt"/>
              </a:rPr>
              <a:t>Solo se toman los elementos encima de la diagonal.</a:t>
            </a:r>
          </a:p>
          <a:p>
            <a:pPr marL="514350" indent="-514350" algn="just">
              <a:buAutoNum type="arabicPeriod"/>
            </a:pPr>
            <a:r>
              <a:rPr lang="es-MX" sz="2800">
                <a:latin typeface="+mj-lt"/>
              </a:rPr>
              <a:t>Incluir el elemento de la diagonal.</a:t>
            </a:r>
            <a:endParaRPr lang="es-MX" sz="2800" dirty="0">
              <a:latin typeface="+mj-lt"/>
            </a:endParaRPr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3BB6BB73-864B-433D-866E-550915223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62469" y="3874589"/>
            <a:ext cx="1717642" cy="10608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8361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6 CuadroTexto">
            <a:extLst>
              <a:ext uri="{FF2B5EF4-FFF2-40B4-BE49-F238E27FC236}">
                <a16:creationId xmlns:a16="http://schemas.microsoft.com/office/drawing/2014/main" id="{A0855281-D70A-4637-8C6B-0BD54AA52F42}"/>
              </a:ext>
            </a:extLst>
          </p:cNvPr>
          <p:cNvSpPr txBox="1"/>
          <p:nvPr/>
        </p:nvSpPr>
        <p:spPr>
          <a:xfrm>
            <a:off x="1115616" y="1647070"/>
            <a:ext cx="108928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/>
            <a:r>
              <a:rPr lang="es-CO" sz="2800" b="1" u="sng" dirty="0">
                <a:latin typeface="+mj-lt"/>
              </a:rPr>
              <a:t>Matriz de Transición:</a:t>
            </a:r>
          </a:p>
          <a:p>
            <a:pPr marL="400050" indent="-400050" algn="just"/>
            <a:endParaRPr lang="es-CO" sz="2800" b="1" u="sng" dirty="0">
              <a:latin typeface="+mj-lt"/>
            </a:endParaRPr>
          </a:p>
          <a:p>
            <a:pPr marL="179388" indent="-179388" algn="just">
              <a:buFont typeface="Arial" pitchFamily="34" charset="0"/>
              <a:buChar char="•"/>
            </a:pPr>
            <a:r>
              <a:rPr lang="es-MX" sz="2800" b="1" dirty="0">
                <a:latin typeface="+mj-lt"/>
              </a:rPr>
              <a:t>Estado Inicial – Peor Comportamiento</a:t>
            </a:r>
            <a:r>
              <a:rPr lang="es-MX" sz="2800" dirty="0">
                <a:latin typeface="+mj-lt"/>
              </a:rPr>
              <a:t>. Se observa durante el periodo analizado el peor comportamiento y se asume este como el estado final.</a:t>
            </a:r>
          </a:p>
          <a:p>
            <a:pPr marL="179388" indent="-179388" algn="just"/>
            <a:r>
              <a:rPr lang="es-MX" sz="2800" i="1" dirty="0">
                <a:latin typeface="+mj-lt"/>
              </a:rPr>
              <a:t>El default se obtiene en el estado j si</a:t>
            </a: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B5EDB548-06B4-4E3D-81B9-5EB3753FE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5816" y="4105463"/>
            <a:ext cx="1717642" cy="1060897"/>
          </a:xfrm>
          <a:prstGeom prst="rect">
            <a:avLst/>
          </a:prstGeom>
          <a:noFill/>
        </p:spPr>
      </p:pic>
      <p:sp>
        <p:nvSpPr>
          <p:cNvPr id="8" name="8 CuadroTexto">
            <a:extLst>
              <a:ext uri="{FF2B5EF4-FFF2-40B4-BE49-F238E27FC236}">
                <a16:creationId xmlns:a16="http://schemas.microsoft.com/office/drawing/2014/main" id="{2D8A0BD7-4985-498B-95BD-1D6F89683E65}"/>
              </a:ext>
            </a:extLst>
          </p:cNvPr>
          <p:cNvSpPr txBox="1"/>
          <p:nvPr/>
        </p:nvSpPr>
        <p:spPr>
          <a:xfrm>
            <a:off x="827583" y="5471900"/>
            <a:ext cx="11292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s-MX" sz="2800" dirty="0">
                <a:latin typeface="+mj-lt"/>
              </a:rPr>
              <a:t>Solo se toman los elementos encima de la diagonal.</a:t>
            </a:r>
          </a:p>
          <a:p>
            <a:pPr marL="514350" indent="-514350" algn="just">
              <a:buAutoNum type="arabicPeriod"/>
            </a:pPr>
            <a:r>
              <a:rPr lang="es-MX" sz="2800" dirty="0">
                <a:latin typeface="+mj-lt"/>
              </a:rPr>
              <a:t>Incluir el elemento de la diagonal.</a:t>
            </a:r>
          </a:p>
        </p:txBody>
      </p:sp>
    </p:spTree>
    <p:extLst>
      <p:ext uri="{BB962C8B-B14F-4D97-AF65-F5344CB8AC3E}">
        <p14:creationId xmlns:p14="http://schemas.microsoft.com/office/powerpoint/2010/main" val="5579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  <a:endParaRPr lang="en-US" sz="3700" b="1" u="sng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2" descr="https://encrypted-tbn3.gstatic.com/images?q=tbn:ANd9GcQxXgBvcFRPAjPCSDTpgrjLj4_ai4XkcWyr_QH0FRhO1lcdlBdJ">
            <a:hlinkClick r:id="rId2"/>
            <a:extLst>
              <a:ext uri="{FF2B5EF4-FFF2-40B4-BE49-F238E27FC236}">
                <a16:creationId xmlns:a16="http://schemas.microsoft.com/office/drawing/2014/main" id="{A18B39FE-FB46-4AF8-ABDD-C76CB3864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1807" y="2380871"/>
            <a:ext cx="5688385" cy="39742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738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B5D86F58-9E77-42E1-A35A-DDA754709BBE}"/>
              </a:ext>
            </a:extLst>
          </p:cNvPr>
          <p:cNvSpPr txBox="1"/>
          <p:nvPr/>
        </p:nvSpPr>
        <p:spPr>
          <a:xfrm>
            <a:off x="1653363" y="502919"/>
            <a:ext cx="1046710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4000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MATRICES DE TRANSCIÓN Y CADENAS DE MARKOV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6F5FA2B4-3199-4125-B270-9BFC66745C0E}"/>
              </a:ext>
            </a:extLst>
          </p:cNvPr>
          <p:cNvSpPr txBox="1"/>
          <p:nvPr/>
        </p:nvSpPr>
        <p:spPr>
          <a:xfrm>
            <a:off x="1134651" y="1825067"/>
            <a:ext cx="108943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/>
            <a:r>
              <a:rPr lang="es-CO" sz="2800" b="1" u="sng" dirty="0">
                <a:latin typeface="+mj-lt"/>
              </a:rPr>
              <a:t>Que utilidad tiene:</a:t>
            </a:r>
          </a:p>
          <a:p>
            <a:pPr marL="400050" indent="-400050" algn="just"/>
            <a:endParaRPr lang="es-CO" sz="2800" b="1" u="sng" dirty="0">
              <a:latin typeface="+mj-lt"/>
            </a:endParaRPr>
          </a:p>
          <a:p>
            <a:pPr marL="400050" indent="-400050" algn="just">
              <a:buFont typeface="Arial" pitchFamily="34" charset="0"/>
              <a:buChar char="•"/>
            </a:pPr>
            <a:r>
              <a:rPr lang="es-CO" sz="2800" dirty="0">
                <a:latin typeface="+mj-lt"/>
              </a:rPr>
              <a:t>Realizar un diagnostico del estado de las politicas y procedimientos, tanto de la fase de originación como de la fase de recaudo de cartera y cobranza.</a:t>
            </a:r>
          </a:p>
          <a:p>
            <a:pPr marL="400050" indent="-400050" algn="just"/>
            <a:endParaRPr lang="es-CO" sz="2800" dirty="0">
              <a:latin typeface="+mj-lt"/>
            </a:endParaRPr>
          </a:p>
          <a:p>
            <a:pPr marL="400050" indent="-400050" algn="just">
              <a:buFont typeface="Arial" pitchFamily="34" charset="0"/>
              <a:buChar char="•"/>
            </a:pPr>
            <a:r>
              <a:rPr lang="es-CO" sz="2800" dirty="0">
                <a:latin typeface="+mj-lt"/>
              </a:rPr>
              <a:t>Realizar rodamientos para estimar comportamientos futuros de la cartera si se mantienen las mismas condiciones.</a:t>
            </a:r>
          </a:p>
          <a:p>
            <a:pPr marL="400050" indent="-400050" algn="just">
              <a:buFont typeface="Arial" pitchFamily="34" charset="0"/>
              <a:buChar char="•"/>
            </a:pPr>
            <a:endParaRPr lang="es-CO" sz="2800" dirty="0">
              <a:latin typeface="+mj-lt"/>
            </a:endParaRPr>
          </a:p>
          <a:p>
            <a:pPr marL="400050" indent="-400050" algn="just">
              <a:buFont typeface="Arial" pitchFamily="34" charset="0"/>
              <a:buChar char="•"/>
            </a:pPr>
            <a:r>
              <a:rPr lang="es-CO" sz="2800" dirty="0">
                <a:latin typeface="+mj-lt"/>
              </a:rPr>
              <a:t>Identificar el punto de default por mora.</a:t>
            </a:r>
          </a:p>
          <a:p>
            <a:pPr marL="400050" indent="-400050" algn="just">
              <a:buFont typeface="Arial" pitchFamily="34" charset="0"/>
              <a:buChar char="•"/>
            </a:pPr>
            <a:endParaRPr lang="es-CO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7868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24000" y="2245809"/>
            <a:ext cx="9144000" cy="15647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i="1" kern="120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Muchas Gracias</a:t>
            </a:r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C66F2F30-5DC0-44A0-BFA6-E12F46ED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85872F57-7F42-4F97-8391-DDC8D005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39" y="0"/>
            <a:ext cx="7094160" cy="2130952"/>
          </a:xfrm>
          <a:custGeom>
            <a:avLst/>
            <a:gdLst>
              <a:gd name="connsiteX0" fmla="*/ 4417853 w 7094160"/>
              <a:gd name="connsiteY0" fmla="*/ 0 h 2130952"/>
              <a:gd name="connsiteX1" fmla="*/ 7094160 w 7094160"/>
              <a:gd name="connsiteY1" fmla="*/ 0 h 2130952"/>
              <a:gd name="connsiteX2" fmla="*/ 7094160 w 7094160"/>
              <a:gd name="connsiteY2" fmla="*/ 2130552 h 2130952"/>
              <a:gd name="connsiteX3" fmla="*/ 5920619 w 7094160"/>
              <a:gd name="connsiteY3" fmla="*/ 2130552 h 2130952"/>
              <a:gd name="connsiteX4" fmla="*/ 5920619 w 7094160"/>
              <a:gd name="connsiteY4" fmla="*/ 2130952 h 2130952"/>
              <a:gd name="connsiteX5" fmla="*/ 2729249 w 7094160"/>
              <a:gd name="connsiteY5" fmla="*/ 2130952 h 2130952"/>
              <a:gd name="connsiteX6" fmla="*/ 2574304 w 7094160"/>
              <a:gd name="connsiteY6" fmla="*/ 2130952 h 2130952"/>
              <a:gd name="connsiteX7" fmla="*/ 0 w 7094160"/>
              <a:gd name="connsiteY7" fmla="*/ 2130952 h 2130952"/>
              <a:gd name="connsiteX8" fmla="*/ 983648 w 7094160"/>
              <a:gd name="connsiteY8" fmla="*/ 1 h 2130952"/>
              <a:gd name="connsiteX9" fmla="*/ 4417853 w 7094160"/>
              <a:gd name="connsiteY9" fmla="*/ 1 h 21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94160" h="2130952">
                <a:moveTo>
                  <a:pt x="4417853" y="0"/>
                </a:moveTo>
                <a:lnTo>
                  <a:pt x="7094160" y="0"/>
                </a:lnTo>
                <a:lnTo>
                  <a:pt x="7094160" y="2130552"/>
                </a:lnTo>
                <a:lnTo>
                  <a:pt x="5920619" y="2130552"/>
                </a:lnTo>
                <a:lnTo>
                  <a:pt x="5920619" y="2130952"/>
                </a:lnTo>
                <a:lnTo>
                  <a:pt x="2729249" y="2130952"/>
                </a:lnTo>
                <a:lnTo>
                  <a:pt x="2574304" y="2130952"/>
                </a:lnTo>
                <a:lnTo>
                  <a:pt x="0" y="2130952"/>
                </a:lnTo>
                <a:lnTo>
                  <a:pt x="983648" y="1"/>
                </a:lnTo>
                <a:lnTo>
                  <a:pt x="4417853" y="1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04DC2037-48A0-4F22-B9D4-8EAEBC78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49721" y="4682920"/>
            <a:ext cx="4522796" cy="2175080"/>
          </a:xfrm>
          <a:custGeom>
            <a:avLst/>
            <a:gdLst>
              <a:gd name="connsiteX0" fmla="*/ 3515449 w 4522796"/>
              <a:gd name="connsiteY0" fmla="*/ 0 h 2175080"/>
              <a:gd name="connsiteX1" fmla="*/ 0 w 4522796"/>
              <a:gd name="connsiteY1" fmla="*/ 0 h 2175080"/>
              <a:gd name="connsiteX2" fmla="*/ 0 w 4522796"/>
              <a:gd name="connsiteY2" fmla="*/ 2175080 h 2175080"/>
              <a:gd name="connsiteX3" fmla="*/ 4522796 w 4522796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175080">
                <a:moveTo>
                  <a:pt x="3515449" y="0"/>
                </a:moveTo>
                <a:lnTo>
                  <a:pt x="0" y="0"/>
                </a:lnTo>
                <a:lnTo>
                  <a:pt x="0" y="2175080"/>
                </a:lnTo>
                <a:lnTo>
                  <a:pt x="4522796" y="21750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13" name="Freeform 22">
            <a:extLst>
              <a:ext uri="{FF2B5EF4-FFF2-40B4-BE49-F238E27FC236}">
                <a16:creationId xmlns:a16="http://schemas.microsoft.com/office/drawing/2014/main" id="{0006CBFD-ADA0-43D1-9332-9C34CA1C7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2920"/>
            <a:ext cx="5925190" cy="2175080"/>
          </a:xfrm>
          <a:custGeom>
            <a:avLst/>
            <a:gdLst>
              <a:gd name="connsiteX0" fmla="*/ 1007347 w 5925190"/>
              <a:gd name="connsiteY0" fmla="*/ 0 h 2175080"/>
              <a:gd name="connsiteX1" fmla="*/ 5925190 w 5925190"/>
              <a:gd name="connsiteY1" fmla="*/ 0 h 2175080"/>
              <a:gd name="connsiteX2" fmla="*/ 5925190 w 5925190"/>
              <a:gd name="connsiteY2" fmla="*/ 2175080 h 2175080"/>
              <a:gd name="connsiteX3" fmla="*/ 0 w 5925190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5080">
                <a:moveTo>
                  <a:pt x="1007347" y="0"/>
                </a:moveTo>
                <a:lnTo>
                  <a:pt x="5925190" y="0"/>
                </a:lnTo>
                <a:lnTo>
                  <a:pt x="5925190" y="2175080"/>
                </a:lnTo>
                <a:lnTo>
                  <a:pt x="0" y="21750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2B931666-F28F-45F3-A074-66D2272D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2920"/>
            <a:ext cx="7114535" cy="2175080"/>
          </a:xfrm>
          <a:custGeom>
            <a:avLst/>
            <a:gdLst>
              <a:gd name="connsiteX0" fmla="*/ 0 w 7114535"/>
              <a:gd name="connsiteY0" fmla="*/ 0 h 2175080"/>
              <a:gd name="connsiteX1" fmla="*/ 1189345 w 7114535"/>
              <a:gd name="connsiteY1" fmla="*/ 0 h 2175080"/>
              <a:gd name="connsiteX2" fmla="*/ 7114535 w 7114535"/>
              <a:gd name="connsiteY2" fmla="*/ 0 h 2175080"/>
              <a:gd name="connsiteX3" fmla="*/ 6107188 w 7114535"/>
              <a:gd name="connsiteY3" fmla="*/ 2175080 h 2175080"/>
              <a:gd name="connsiteX4" fmla="*/ 1189345 w 7114535"/>
              <a:gd name="connsiteY4" fmla="*/ 2175080 h 2175080"/>
              <a:gd name="connsiteX5" fmla="*/ 0 w 7114535"/>
              <a:gd name="connsiteY5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4535" h="2175080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107188" y="2175080"/>
                </a:lnTo>
                <a:lnTo>
                  <a:pt x="1189345" y="2175080"/>
                </a:lnTo>
                <a:lnTo>
                  <a:pt x="0" y="2175080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974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665</Words>
  <Application>Microsoft Office PowerPoint</Application>
  <PresentationFormat>Panorámica</PresentationFormat>
  <Paragraphs>74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Tema de Office</vt:lpstr>
      <vt:lpstr>IMPLEMENTACIÓN GRUPAL SARC” “Matrices de Transición y Cadenas de Markov”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IMPLEMENTACIÓN GRUPAL SARC” “Matrices de Transición y Cadenas de Markov”</dc:title>
  <dc:creator>Victor Manuel Guevara Castro</dc:creator>
  <cp:lastModifiedBy>Victor Manuel Guevara Castro</cp:lastModifiedBy>
  <cp:revision>2</cp:revision>
  <dcterms:created xsi:type="dcterms:W3CDTF">2021-06-03T00:27:16Z</dcterms:created>
  <dcterms:modified xsi:type="dcterms:W3CDTF">2021-06-03T00:31:36Z</dcterms:modified>
</cp:coreProperties>
</file>